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81" r:id="rId4"/>
  </p:sldMasterIdLst>
  <p:notesMasterIdLst>
    <p:notesMasterId r:id="rId18"/>
  </p:notesMasterIdLst>
  <p:sldIdLst>
    <p:sldId id="266" r:id="rId5"/>
    <p:sldId id="301" r:id="rId6"/>
    <p:sldId id="282" r:id="rId7"/>
    <p:sldId id="295" r:id="rId8"/>
    <p:sldId id="285" r:id="rId9"/>
    <p:sldId id="296" r:id="rId10"/>
    <p:sldId id="289" r:id="rId11"/>
    <p:sldId id="297" r:id="rId12"/>
    <p:sldId id="291" r:id="rId13"/>
    <p:sldId id="298" r:id="rId14"/>
    <p:sldId id="299" r:id="rId15"/>
    <p:sldId id="300" r:id="rId16"/>
    <p:sldId id="293"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B524B21-2D34-46BC-A1B3-7F63A2C3C29E}" type="datetimeFigureOut">
              <a:rPr lang="en-ZA" smtClean="0"/>
              <a:t>2015-10-20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4C91E80-DE79-4AF9-934B-62EAFD6456D8}" type="slidenum">
              <a:rPr lang="en-ZA" smtClean="0"/>
              <a:t>‹#›</a:t>
            </a:fld>
            <a:endParaRPr lang="en-ZA"/>
          </a:p>
        </p:txBody>
      </p:sp>
    </p:spTree>
    <p:extLst>
      <p:ext uri="{BB962C8B-B14F-4D97-AF65-F5344CB8AC3E}">
        <p14:creationId xmlns:p14="http://schemas.microsoft.com/office/powerpoint/2010/main" val="41238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xml"/><Relationship Id="rId7" Type="http://schemas.openxmlformats.org/officeDocument/2006/relationships/oleObject" Target="../embeddings/oleObject5.bin"/><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slideMaster" Target="../slideMasters/slideMaster4.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50105"/>
            <a:ext cx="10394154" cy="262508"/>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6" name="Text Placeholder 5"/>
          <p:cNvSpPr>
            <a:spLocks noGrp="1"/>
          </p:cNvSpPr>
          <p:nvPr>
            <p:ph type="body" sz="quarter" idx="11" hasCustomPrompt="1"/>
          </p:nvPr>
        </p:nvSpPr>
        <p:spPr>
          <a:xfrm>
            <a:off x="637034" y="756701"/>
            <a:ext cx="10394836" cy="162480"/>
          </a:xfrm>
          <a:prstGeom prst="rect">
            <a:avLst/>
          </a:prstGeom>
        </p:spPr>
        <p:txBody>
          <a:bodyPr wrap="square" anchor="ctr">
            <a:spAutoFit/>
          </a:bodyPr>
          <a:lstStyle>
            <a:lvl1pPr marL="0" indent="0">
              <a:buNone/>
              <a:defRPr sz="1056" i="1" baseline="0">
                <a:solidFill>
                  <a:schemeClr val="accent3"/>
                </a:solidFill>
                <a:latin typeface="+mj-lt"/>
                <a:cs typeface="Times New Roman" pitchFamily="18" charset="0"/>
              </a:defRPr>
            </a:lvl1pPr>
          </a:lstStyle>
          <a:p>
            <a:pPr lvl="0"/>
            <a:r>
              <a:rPr lang="en-US" dirty="0" smtClean="0"/>
              <a:t>Click to insert slide sub-title or opening paragraph</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300" b="1"/>
            </a:lvl1pPr>
          </a:lstStyle>
          <a:p>
            <a:pPr lvl="0"/>
            <a:r>
              <a:rPr lang="en-US" dirty="0" smtClean="0"/>
              <a:t>Click to insert sub-title</a:t>
            </a:r>
            <a:endParaRPr lang="en-GB" dirty="0"/>
          </a:p>
        </p:txBody>
      </p:sp>
    </p:spTree>
    <p:extLst>
      <p:ext uri="{BB962C8B-B14F-4D97-AF65-F5344CB8AC3E}">
        <p14:creationId xmlns:p14="http://schemas.microsoft.com/office/powerpoint/2010/main" val="280650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660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45280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660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42185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518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Picture2.png"/>
          <p:cNvPicPr>
            <a:picLocks noChangeAspect="1"/>
          </p:cNvPicPr>
          <p:nvPr userDrawn="1">
            <p:custDataLst>
              <p:tags r:id="rId3"/>
            </p:custDataLst>
          </p:nvPr>
        </p:nvPicPr>
        <p:blipFill>
          <a:blip r:embed="rId8" cstate="print"/>
          <a:stretch>
            <a:fillRect/>
          </a:stretch>
        </p:blipFill>
        <p:spPr>
          <a:xfrm>
            <a:off x="468925" y="0"/>
            <a:ext cx="11254153" cy="6858000"/>
          </a:xfrm>
          <a:prstGeom prst="rect">
            <a:avLst/>
          </a:prstGeom>
        </p:spPr>
      </p:pic>
      <p:sp>
        <p:nvSpPr>
          <p:cNvPr id="114692" name="Rectangle 4"/>
          <p:cNvSpPr>
            <a:spLocks noGrp="1" noChangeArrowheads="1"/>
          </p:cNvSpPr>
          <p:nvPr>
            <p:ph type="ctrTitle"/>
            <p:custDataLst>
              <p:tags r:id="rId4"/>
            </p:custDataLst>
          </p:nvPr>
        </p:nvSpPr>
        <p:spPr>
          <a:xfrm>
            <a:off x="842113" y="3246438"/>
            <a:ext cx="5253892" cy="404812"/>
          </a:xfrm>
        </p:spPr>
        <p:txBody>
          <a:bodyPr anchor="b"/>
          <a:lstStyle>
            <a:lvl1pPr>
              <a:defRPr sz="2215">
                <a:solidFill>
                  <a:schemeClr val="bg1"/>
                </a:solidFill>
              </a:defRPr>
            </a:lvl1pPr>
          </a:lstStyle>
          <a:p>
            <a:r>
              <a:rPr lang="en-US" noProof="0" smtClean="0"/>
              <a:t>Click to edit Master title style</a:t>
            </a:r>
            <a:endParaRPr lang="en-GB" noProof="0" dirty="0"/>
          </a:p>
        </p:txBody>
      </p:sp>
      <p:sp>
        <p:nvSpPr>
          <p:cNvPr id="114693" name="Rectangle 5"/>
          <p:cNvSpPr>
            <a:spLocks noGrp="1" noChangeArrowheads="1"/>
          </p:cNvSpPr>
          <p:nvPr>
            <p:ph type="subTitle" sz="quarter" idx="1"/>
            <p:custDataLst>
              <p:tags r:id="rId5"/>
            </p:custDataLst>
          </p:nvPr>
        </p:nvSpPr>
        <p:spPr>
          <a:xfrm>
            <a:off x="842113" y="4054481"/>
            <a:ext cx="5253892" cy="277813"/>
          </a:xfrm>
        </p:spPr>
        <p:txBody>
          <a:bodyPr/>
          <a:lstStyle>
            <a:lvl1pPr marL="0" indent="0">
              <a:spcBef>
                <a:spcPct val="0"/>
              </a:spcBef>
              <a:buSzTx/>
              <a:buFontTx/>
              <a:buNone/>
              <a:defRPr sz="1108">
                <a:solidFill>
                  <a:schemeClr val="bg1"/>
                </a:solidFill>
              </a:defRPr>
            </a:lvl1pPr>
          </a:lstStyle>
          <a:p>
            <a:r>
              <a:rPr lang="en-US" noProof="0" smtClean="0"/>
              <a:t>Click to edit Master subtitle style</a:t>
            </a:r>
            <a:endParaRPr lang="en-GB" noProof="0"/>
          </a:p>
        </p:txBody>
      </p:sp>
    </p:spTree>
    <p:extLst>
      <p:ext uri="{BB962C8B-B14F-4D97-AF65-F5344CB8AC3E}">
        <p14:creationId xmlns:p14="http://schemas.microsoft.com/office/powerpoint/2010/main" val="67071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2 with text">
    <p:spTree>
      <p:nvGrpSpPr>
        <p:cNvPr id="1" name=""/>
        <p:cNvGrpSpPr/>
        <p:nvPr/>
      </p:nvGrpSpPr>
      <p:grpSpPr>
        <a:xfrm>
          <a:off x="0" y="0"/>
          <a:ext cx="0" cy="0"/>
          <a:chOff x="0" y="0"/>
          <a:chExt cx="0" cy="0"/>
        </a:xfrm>
      </p:grpSpPr>
      <p:sp>
        <p:nvSpPr>
          <p:cNvPr id="2" name="Title 1"/>
          <p:cNvSpPr>
            <a:spLocks noGrp="1"/>
          </p:cNvSpPr>
          <p:nvPr>
            <p:ph type="title"/>
          </p:nvPr>
        </p:nvSpPr>
        <p:spPr>
          <a:xfrm>
            <a:off x="375139" y="536581"/>
            <a:ext cx="11441723" cy="296863"/>
          </a:xfrm>
        </p:spPr>
        <p:txBody>
          <a:bodyPr lIns="0" rIns="0"/>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43703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2 only">
    <p:spTree>
      <p:nvGrpSpPr>
        <p:cNvPr id="1" name=""/>
        <p:cNvGrpSpPr/>
        <p:nvPr/>
      </p:nvGrpSpPr>
      <p:grpSpPr>
        <a:xfrm>
          <a:off x="0" y="0"/>
          <a:ext cx="0" cy="0"/>
          <a:chOff x="0" y="0"/>
          <a:chExt cx="0" cy="0"/>
        </a:xfrm>
      </p:grpSpPr>
      <p:sp>
        <p:nvSpPr>
          <p:cNvPr id="3" name="Title 1"/>
          <p:cNvSpPr>
            <a:spLocks noGrp="1"/>
          </p:cNvSpPr>
          <p:nvPr>
            <p:ph type="title"/>
          </p:nvPr>
        </p:nvSpPr>
        <p:spPr>
          <a:xfrm>
            <a:off x="375139" y="536581"/>
            <a:ext cx="11441723" cy="296863"/>
          </a:xfrm>
        </p:spPr>
        <p:txBody>
          <a:bodyPr lIns="0" rIns="0"/>
          <a:lstStyle/>
          <a:p>
            <a:r>
              <a:rPr lang="en-US" noProof="0" smtClean="0"/>
              <a:t>Click to edit Master title style</a:t>
            </a:r>
            <a:endParaRPr lang="en-GB" noProof="0" dirty="0"/>
          </a:p>
        </p:txBody>
      </p:sp>
    </p:spTree>
    <p:extLst>
      <p:ext uri="{BB962C8B-B14F-4D97-AF65-F5344CB8AC3E}">
        <p14:creationId xmlns:p14="http://schemas.microsoft.com/office/powerpoint/2010/main" val="364098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1 with text">
    <p:spTree>
      <p:nvGrpSpPr>
        <p:cNvPr id="1" name=""/>
        <p:cNvGrpSpPr/>
        <p:nvPr/>
      </p:nvGrpSpPr>
      <p:grpSpPr>
        <a:xfrm>
          <a:off x="0" y="0"/>
          <a:ext cx="0" cy="0"/>
          <a:chOff x="0" y="0"/>
          <a:chExt cx="0" cy="0"/>
        </a:xfrm>
      </p:grpSpPr>
      <p:sp>
        <p:nvSpPr>
          <p:cNvPr id="2" name="Line 8"/>
          <p:cNvSpPr>
            <a:spLocks noChangeShapeType="1"/>
          </p:cNvSpPr>
          <p:nvPr userDrawn="1"/>
        </p:nvSpPr>
        <p:spPr bwMode="gray">
          <a:xfrm>
            <a:off x="386864" y="381000"/>
            <a:ext cx="11435863" cy="0"/>
          </a:xfrm>
          <a:prstGeom prst="line">
            <a:avLst/>
          </a:prstGeom>
          <a:noFill/>
          <a:ln w="12700">
            <a:solidFill>
              <a:srgbClr val="00A3D7"/>
            </a:solidFill>
            <a:round/>
            <a:headEnd/>
            <a:tailEnd/>
          </a:ln>
          <a:effectLst/>
        </p:spPr>
        <p:txBody>
          <a:bodyPr lIns="0" tIns="0" rIns="0" bIns="0"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7" name="Title 1"/>
          <p:cNvSpPr>
            <a:spLocks noGrp="1"/>
          </p:cNvSpPr>
          <p:nvPr>
            <p:ph type="title" hasCustomPrompt="1"/>
          </p:nvPr>
        </p:nvSpPr>
        <p:spPr>
          <a:xfrm>
            <a:off x="386860" y="95250"/>
            <a:ext cx="11435864" cy="304800"/>
          </a:xfrm>
        </p:spPr>
        <p:txBody>
          <a:bodyPr lIns="0" rIns="0"/>
          <a:lstStyle>
            <a:lvl1pPr>
              <a:defRPr sz="1292">
                <a:solidFill>
                  <a:srgbClr val="00A3D7"/>
                </a:solidFill>
              </a:defRPr>
            </a:lvl1pPr>
          </a:lstStyle>
          <a:p>
            <a:r>
              <a:rPr lang="en-GB" noProof="0" dirty="0" smtClean="0"/>
              <a:t>CLICK TO EDIT MASTER TITLE STYLE</a:t>
            </a:r>
            <a:endParaRPr lang="en-GB" noProof="0" dirty="0"/>
          </a:p>
        </p:txBody>
      </p:sp>
      <p:sp>
        <p:nvSpPr>
          <p:cNvPr id="8" name="Text Placeholder 7"/>
          <p:cNvSpPr>
            <a:spLocks noGrp="1"/>
          </p:cNvSpPr>
          <p:nvPr>
            <p:ph type="body" sz="quarter" idx="10"/>
          </p:nvPr>
        </p:nvSpPr>
        <p:spPr>
          <a:xfrm>
            <a:off x="378070" y="653370"/>
            <a:ext cx="11435863" cy="53990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Rounded Rectangle 9"/>
          <p:cNvSpPr/>
          <p:nvPr userDrawn="1">
            <p:custDataLst>
              <p:tags r:id="rId1"/>
            </p:custDataLst>
          </p:nvPr>
        </p:nvSpPr>
        <p:spPr bwMode="auto">
          <a:xfrm>
            <a:off x="375139" y="6477000"/>
            <a:ext cx="11431384" cy="288000"/>
          </a:xfrm>
          <a:prstGeom prst="roundRect">
            <a:avLst/>
          </a:prstGeom>
          <a:gradFill flip="none" rotWithShape="1">
            <a:gsLst>
              <a:gs pos="90000">
                <a:srgbClr val="00A3D7"/>
              </a:gs>
              <a:gs pos="100000">
                <a:schemeClr val="accent1">
                  <a:shade val="100000"/>
                  <a:satMod val="115000"/>
                </a:schemeClr>
              </a:gs>
            </a:gsLst>
            <a:lin ang="10800000" scaled="1"/>
            <a:tileRect/>
          </a:gradFill>
          <a:ln w="9525">
            <a:noFill/>
            <a:round/>
            <a:headEnd/>
            <a:tailEnd/>
          </a:ln>
          <a:effectLst/>
        </p:spPr>
        <p:txBody>
          <a:bodyPr wrap="none"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11" name="Rectangle 9"/>
          <p:cNvSpPr>
            <a:spLocks noChangeArrowheads="1"/>
          </p:cNvSpPr>
          <p:nvPr userDrawn="1">
            <p:custDataLst>
              <p:tags r:id="rId2"/>
            </p:custDataLst>
          </p:nvPr>
        </p:nvSpPr>
        <p:spPr bwMode="gray">
          <a:xfrm>
            <a:off x="11364705" y="6510906"/>
            <a:ext cx="351378" cy="220188"/>
          </a:xfrm>
          <a:prstGeom prst="rect">
            <a:avLst/>
          </a:prstGeom>
          <a:noFill/>
          <a:ln w="9525" algn="ctr">
            <a:noFill/>
            <a:miter lim="800000"/>
            <a:headEnd/>
            <a:tailEnd/>
          </a:ln>
          <a:effectLst/>
        </p:spPr>
        <p:txBody>
          <a:bodyPr wrap="none" anchor="ctr">
            <a:spAutoFit/>
          </a:bodyPr>
          <a:lstStyle/>
          <a:p>
            <a:pPr eaLnBrk="0" fontAlgn="base" hangingPunct="0">
              <a:lnSpc>
                <a:spcPct val="90000"/>
              </a:lnSpc>
              <a:spcBef>
                <a:spcPct val="0"/>
              </a:spcBef>
              <a:spcAft>
                <a:spcPct val="0"/>
              </a:spcAft>
            </a:pPr>
            <a:r>
              <a:rPr lang="en-GB" sz="923" b="1" dirty="0">
                <a:solidFill>
                  <a:prstClr val="white"/>
                </a:solidFill>
                <a:cs typeface="Calibri" pitchFamily="34" charset="0"/>
              </a:rPr>
              <a:t> </a:t>
            </a:r>
            <a:fld id="{52CCA358-1675-4C81-9913-EB992B109D9C}" type="slidenum">
              <a:rPr lang="en-GB" sz="923" b="1">
                <a:solidFill>
                  <a:prstClr val="white"/>
                </a:solidFill>
                <a:cs typeface="Calibri" pitchFamily="34" charset="0"/>
              </a:rPr>
              <a:pPr eaLnBrk="0" fontAlgn="base" hangingPunct="0">
                <a:lnSpc>
                  <a:spcPct val="90000"/>
                </a:lnSpc>
                <a:spcBef>
                  <a:spcPct val="0"/>
                </a:spcBef>
                <a:spcAft>
                  <a:spcPct val="0"/>
                </a:spcAft>
              </a:pPr>
              <a:t>‹#›</a:t>
            </a:fld>
            <a:endParaRPr lang="en-GB" sz="923" b="1" dirty="0">
              <a:solidFill>
                <a:prstClr val="white"/>
              </a:solidFill>
              <a:cs typeface="Calibri" pitchFamily="34" charset="0"/>
            </a:endParaRPr>
          </a:p>
        </p:txBody>
      </p:sp>
      <p:pic>
        <p:nvPicPr>
          <p:cNvPr id="12" name="Picture 11" descr="http://upload.wikimedia.org/wikipedia/en/thumb/e/e4/TelkomSA.svg/500px-TelkomSA.svg.png"/>
          <p:cNvPicPr>
            <a:picLocks noChangeAspect="1" noChangeArrowheads="1"/>
          </p:cNvPicPr>
          <p:nvPr userDrawn="1">
            <p:custDataLst>
              <p:tags r:id="rId3"/>
            </p:custDataLst>
          </p:nvPr>
        </p:nvPicPr>
        <p:blipFill>
          <a:blip r:embed="rId5" cstate="print"/>
          <a:srcRect/>
          <a:stretch>
            <a:fillRect/>
          </a:stretch>
        </p:blipFill>
        <p:spPr bwMode="auto">
          <a:xfrm>
            <a:off x="10927617" y="6263840"/>
            <a:ext cx="531692" cy="432000"/>
          </a:xfrm>
          <a:prstGeom prst="rect">
            <a:avLst/>
          </a:prstGeom>
          <a:noFill/>
        </p:spPr>
      </p:pic>
    </p:spTree>
    <p:extLst>
      <p:ext uri="{BB962C8B-B14F-4D97-AF65-F5344CB8AC3E}">
        <p14:creationId xmlns:p14="http://schemas.microsoft.com/office/powerpoint/2010/main" val="394508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1 only">
    <p:spTree>
      <p:nvGrpSpPr>
        <p:cNvPr id="1" name=""/>
        <p:cNvGrpSpPr/>
        <p:nvPr/>
      </p:nvGrpSpPr>
      <p:grpSpPr>
        <a:xfrm>
          <a:off x="0" y="0"/>
          <a:ext cx="0" cy="0"/>
          <a:chOff x="0" y="0"/>
          <a:chExt cx="0" cy="0"/>
        </a:xfrm>
      </p:grpSpPr>
      <p:sp>
        <p:nvSpPr>
          <p:cNvPr id="2" name="Line 8"/>
          <p:cNvSpPr>
            <a:spLocks noChangeShapeType="1"/>
          </p:cNvSpPr>
          <p:nvPr userDrawn="1"/>
        </p:nvSpPr>
        <p:spPr bwMode="gray">
          <a:xfrm>
            <a:off x="386864" y="381000"/>
            <a:ext cx="11435863" cy="0"/>
          </a:xfrm>
          <a:prstGeom prst="line">
            <a:avLst/>
          </a:prstGeom>
          <a:noFill/>
          <a:ln w="12700">
            <a:solidFill>
              <a:srgbClr val="00A3D7"/>
            </a:solidFill>
            <a:round/>
            <a:headEnd/>
            <a:tailEnd/>
          </a:ln>
          <a:effectLst/>
        </p:spPr>
        <p:txBody>
          <a:bodyPr lIns="0" tIns="0" rIns="0" bIns="0"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7" name="Title 1"/>
          <p:cNvSpPr>
            <a:spLocks noGrp="1"/>
          </p:cNvSpPr>
          <p:nvPr>
            <p:ph type="title" hasCustomPrompt="1"/>
          </p:nvPr>
        </p:nvSpPr>
        <p:spPr>
          <a:xfrm>
            <a:off x="386860" y="95250"/>
            <a:ext cx="11435864" cy="304800"/>
          </a:xfrm>
        </p:spPr>
        <p:txBody>
          <a:bodyPr lIns="0" rIns="0"/>
          <a:lstStyle>
            <a:lvl1pPr>
              <a:defRPr sz="1292">
                <a:solidFill>
                  <a:srgbClr val="00A3D7"/>
                </a:solidFill>
              </a:defRPr>
            </a:lvl1pPr>
          </a:lstStyle>
          <a:p>
            <a:r>
              <a:rPr lang="en-GB" noProof="0" dirty="0" smtClean="0"/>
              <a:t>CLICK TO EDIT MASTER TITLE STYLE</a:t>
            </a:r>
            <a:endParaRPr lang="en-GB" noProof="0" dirty="0"/>
          </a:p>
        </p:txBody>
      </p:sp>
      <p:sp>
        <p:nvSpPr>
          <p:cNvPr id="8" name="Rounded Rectangle 7"/>
          <p:cNvSpPr/>
          <p:nvPr userDrawn="1">
            <p:custDataLst>
              <p:tags r:id="rId1"/>
            </p:custDataLst>
          </p:nvPr>
        </p:nvSpPr>
        <p:spPr bwMode="auto">
          <a:xfrm>
            <a:off x="375139" y="6477000"/>
            <a:ext cx="11431384" cy="288000"/>
          </a:xfrm>
          <a:prstGeom prst="roundRect">
            <a:avLst/>
          </a:prstGeom>
          <a:gradFill flip="none" rotWithShape="1">
            <a:gsLst>
              <a:gs pos="90000">
                <a:srgbClr val="00A3D7"/>
              </a:gs>
              <a:gs pos="100000">
                <a:schemeClr val="accent1">
                  <a:shade val="100000"/>
                  <a:satMod val="115000"/>
                </a:schemeClr>
              </a:gs>
            </a:gsLst>
            <a:lin ang="10800000" scaled="1"/>
            <a:tileRect/>
          </a:gradFill>
          <a:ln w="9525">
            <a:noFill/>
            <a:round/>
            <a:headEnd/>
            <a:tailEnd/>
          </a:ln>
          <a:effectLst/>
        </p:spPr>
        <p:txBody>
          <a:bodyPr wrap="none"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10" name="Rectangle 9"/>
          <p:cNvSpPr>
            <a:spLocks noChangeArrowheads="1"/>
          </p:cNvSpPr>
          <p:nvPr userDrawn="1">
            <p:custDataLst>
              <p:tags r:id="rId2"/>
            </p:custDataLst>
          </p:nvPr>
        </p:nvSpPr>
        <p:spPr bwMode="gray">
          <a:xfrm>
            <a:off x="11364705" y="6510906"/>
            <a:ext cx="351378" cy="220188"/>
          </a:xfrm>
          <a:prstGeom prst="rect">
            <a:avLst/>
          </a:prstGeom>
          <a:noFill/>
          <a:ln w="9525" algn="ctr">
            <a:noFill/>
            <a:miter lim="800000"/>
            <a:headEnd/>
            <a:tailEnd/>
          </a:ln>
          <a:effectLst/>
        </p:spPr>
        <p:txBody>
          <a:bodyPr wrap="none" anchor="ctr">
            <a:spAutoFit/>
          </a:bodyPr>
          <a:lstStyle/>
          <a:p>
            <a:pPr eaLnBrk="0" fontAlgn="base" hangingPunct="0">
              <a:lnSpc>
                <a:spcPct val="90000"/>
              </a:lnSpc>
              <a:spcBef>
                <a:spcPct val="0"/>
              </a:spcBef>
              <a:spcAft>
                <a:spcPct val="0"/>
              </a:spcAft>
            </a:pPr>
            <a:r>
              <a:rPr lang="en-GB" sz="923" b="1" dirty="0">
                <a:solidFill>
                  <a:prstClr val="white"/>
                </a:solidFill>
                <a:cs typeface="Calibri" pitchFamily="34" charset="0"/>
              </a:rPr>
              <a:t> </a:t>
            </a:r>
            <a:fld id="{52CCA358-1675-4C81-9913-EB992B109D9C}" type="slidenum">
              <a:rPr lang="en-GB" sz="923" b="1">
                <a:solidFill>
                  <a:prstClr val="white"/>
                </a:solidFill>
                <a:cs typeface="Calibri" pitchFamily="34" charset="0"/>
              </a:rPr>
              <a:pPr eaLnBrk="0" fontAlgn="base" hangingPunct="0">
                <a:lnSpc>
                  <a:spcPct val="90000"/>
                </a:lnSpc>
                <a:spcBef>
                  <a:spcPct val="0"/>
                </a:spcBef>
                <a:spcAft>
                  <a:spcPct val="0"/>
                </a:spcAft>
              </a:pPr>
              <a:t>‹#›</a:t>
            </a:fld>
            <a:endParaRPr lang="en-GB" sz="923" b="1" dirty="0">
              <a:solidFill>
                <a:prstClr val="white"/>
              </a:solidFill>
              <a:cs typeface="Calibri" pitchFamily="34" charset="0"/>
            </a:endParaRPr>
          </a:p>
        </p:txBody>
      </p:sp>
      <p:pic>
        <p:nvPicPr>
          <p:cNvPr id="11" name="Picture 10" descr="http://upload.wikimedia.org/wikipedia/en/thumb/e/e4/TelkomSA.svg/500px-TelkomSA.svg.png"/>
          <p:cNvPicPr>
            <a:picLocks noChangeAspect="1" noChangeArrowheads="1"/>
          </p:cNvPicPr>
          <p:nvPr userDrawn="1">
            <p:custDataLst>
              <p:tags r:id="rId3"/>
            </p:custDataLst>
          </p:nvPr>
        </p:nvPicPr>
        <p:blipFill>
          <a:blip r:embed="rId5" cstate="print"/>
          <a:srcRect/>
          <a:stretch>
            <a:fillRect/>
          </a:stretch>
        </p:blipFill>
        <p:spPr bwMode="auto">
          <a:xfrm>
            <a:off x="10927617" y="6263840"/>
            <a:ext cx="531692" cy="432000"/>
          </a:xfrm>
          <a:prstGeom prst="rect">
            <a:avLst/>
          </a:prstGeom>
          <a:noFill/>
        </p:spPr>
      </p:pic>
    </p:spTree>
    <p:extLst>
      <p:ext uri="{BB962C8B-B14F-4D97-AF65-F5344CB8AC3E}">
        <p14:creationId xmlns:p14="http://schemas.microsoft.com/office/powerpoint/2010/main" val="367684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5455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1 and T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843" y="85930"/>
            <a:ext cx="11440247" cy="306000"/>
          </a:xfrm>
        </p:spPr>
        <p:txBody>
          <a:bodyPr lIns="0" tIns="39600" rIns="0" bIns="39600" anchor="ctr" anchorCtr="0"/>
          <a:lstStyle>
            <a:lvl1pPr marL="0" indent="0">
              <a:buNone/>
              <a:defRPr sz="1292" cap="all" baseline="0">
                <a:solidFill>
                  <a:schemeClr val="tx2"/>
                </a:solidFill>
              </a:defRPr>
            </a:lvl1pPr>
          </a:lstStyle>
          <a:p>
            <a:pPr lvl="0"/>
            <a:r>
              <a:rPr lang="en-US" smtClean="0"/>
              <a:t>Click to edit Master text styles</a:t>
            </a:r>
          </a:p>
        </p:txBody>
      </p:sp>
      <p:sp>
        <p:nvSpPr>
          <p:cNvPr id="5" name="Title 1"/>
          <p:cNvSpPr>
            <a:spLocks noGrp="1"/>
          </p:cNvSpPr>
          <p:nvPr>
            <p:ph type="title"/>
          </p:nvPr>
        </p:nvSpPr>
        <p:spPr>
          <a:xfrm>
            <a:off x="375139" y="536577"/>
            <a:ext cx="11441723" cy="296863"/>
          </a:xfrm>
        </p:spPr>
        <p:txBody>
          <a:bodyPr lIns="0" rIns="0"/>
          <a:lstStyle/>
          <a:p>
            <a:r>
              <a:rPr lang="en-US" noProof="0" smtClean="0"/>
              <a:t>Click to edit Master title style</a:t>
            </a:r>
            <a:endParaRPr lang="en-GB" noProof="0" dirty="0"/>
          </a:p>
        </p:txBody>
      </p:sp>
    </p:spTree>
    <p:extLst>
      <p:ext uri="{BB962C8B-B14F-4D97-AF65-F5344CB8AC3E}">
        <p14:creationId xmlns:p14="http://schemas.microsoft.com/office/powerpoint/2010/main" val="261629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50105"/>
            <a:ext cx="10394154" cy="262508"/>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6" name="Text Placeholder 5"/>
          <p:cNvSpPr>
            <a:spLocks noGrp="1"/>
          </p:cNvSpPr>
          <p:nvPr>
            <p:ph type="body" sz="quarter" idx="11" hasCustomPrompt="1"/>
          </p:nvPr>
        </p:nvSpPr>
        <p:spPr>
          <a:xfrm>
            <a:off x="637034" y="756701"/>
            <a:ext cx="10394836" cy="162480"/>
          </a:xfrm>
          <a:prstGeom prst="rect">
            <a:avLst/>
          </a:prstGeom>
        </p:spPr>
        <p:txBody>
          <a:bodyPr wrap="square" anchor="ctr">
            <a:spAutoFit/>
          </a:bodyPr>
          <a:lstStyle>
            <a:lvl1pPr marL="0" indent="0">
              <a:buNone/>
              <a:defRPr sz="1056" i="1" baseline="0">
                <a:solidFill>
                  <a:schemeClr val="accent3"/>
                </a:solidFill>
                <a:latin typeface="+mj-lt"/>
                <a:cs typeface="Times New Roman" pitchFamily="18" charset="0"/>
              </a:defRPr>
            </a:lvl1pPr>
          </a:lstStyle>
          <a:p>
            <a:pPr lvl="0"/>
            <a:r>
              <a:rPr lang="en-US" dirty="0" smtClean="0"/>
              <a:t>Click to insert slide sub-title or opening paragraph</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300" b="1"/>
            </a:lvl1pPr>
          </a:lstStyle>
          <a:p>
            <a:pPr lvl="0"/>
            <a:r>
              <a:rPr lang="en-US" dirty="0" smtClean="0"/>
              <a:t>Click to insert sub-title</a:t>
            </a:r>
            <a:endParaRPr lang="en-GB" dirty="0"/>
          </a:p>
        </p:txBody>
      </p:sp>
    </p:spTree>
    <p:extLst>
      <p:ext uri="{BB962C8B-B14F-4D97-AF65-F5344CB8AC3E}">
        <p14:creationId xmlns:p14="http://schemas.microsoft.com/office/powerpoint/2010/main" val="23296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96405"/>
            <a:ext cx="10394154" cy="262508"/>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300" b="1"/>
            </a:lvl1pPr>
          </a:lstStyle>
          <a:p>
            <a:pPr lvl="0"/>
            <a:r>
              <a:rPr lang="en-US" dirty="0" smtClean="0"/>
              <a:t>Click to insert sub-title</a:t>
            </a:r>
            <a:endParaRPr lang="en-GB" dirty="0"/>
          </a:p>
        </p:txBody>
      </p:sp>
    </p:spTree>
    <p:extLst>
      <p:ext uri="{BB962C8B-B14F-4D97-AF65-F5344CB8AC3E}">
        <p14:creationId xmlns:p14="http://schemas.microsoft.com/office/powerpoint/2010/main" val="103685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Master_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5716" y="2641734"/>
            <a:ext cx="10347733" cy="90000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lvl1pPr algn="l">
              <a:defRPr lang="en-GB" b="1">
                <a:solidFill>
                  <a:schemeClr val="bg1"/>
                </a:solidFill>
                <a:latin typeface="Arial Rounded MT Bold" panose="020F0704030504030204" pitchFamily="34" charset="0"/>
              </a:defRPr>
            </a:lvl1pPr>
          </a:lstStyle>
          <a:p>
            <a:pPr marL="0" lvl="0" indent="0" algn="l">
              <a:buFontTx/>
            </a:pPr>
            <a:r>
              <a:rPr lang="en-US" dirty="0" smtClean="0"/>
              <a:t>Click to Insert Presentation Title</a:t>
            </a:r>
            <a:endParaRPr lang="en-GB" dirty="0"/>
          </a:p>
        </p:txBody>
      </p:sp>
      <p:sp>
        <p:nvSpPr>
          <p:cNvPr id="5" name="Text Placeholder 4"/>
          <p:cNvSpPr>
            <a:spLocks noGrp="1"/>
          </p:cNvSpPr>
          <p:nvPr>
            <p:ph type="body" sz="quarter" idx="11" hasCustomPrompt="1"/>
          </p:nvPr>
        </p:nvSpPr>
        <p:spPr>
          <a:xfrm>
            <a:off x="605716" y="3551434"/>
            <a:ext cx="10347733" cy="900000"/>
          </a:xfrm>
          <a:prstGeom prst="rect">
            <a:avLst/>
          </a:prstGeom>
        </p:spPr>
        <p:txBody>
          <a:bodyPr lIns="0" tIns="34208" rIns="0" bIns="34208">
            <a:noAutofit/>
          </a:bodyPr>
          <a:lstStyle>
            <a:lvl1pPr marL="0" indent="0" algn="l">
              <a:buNone/>
              <a:defRPr>
                <a:solidFill>
                  <a:schemeClr val="bg1"/>
                </a:solidFill>
                <a:latin typeface="Arial" panose="020B0604020202020204" pitchFamily="34" charset="0"/>
                <a:cs typeface="Arial" panose="020B0604020202020204" pitchFamily="34" charset="0"/>
              </a:defRPr>
            </a:lvl1pPr>
          </a:lstStyle>
          <a:p>
            <a:pPr lvl="0"/>
            <a:r>
              <a:rPr lang="en-US" dirty="0" smtClean="0"/>
              <a:t>Click to Insert Presentation Sub-Title</a:t>
            </a:r>
            <a:endParaRPr lang="en-GB" dirty="0"/>
          </a:p>
        </p:txBody>
      </p:sp>
      <p:sp>
        <p:nvSpPr>
          <p:cNvPr id="8" name="Text Placeholder 7"/>
          <p:cNvSpPr>
            <a:spLocks noGrp="1"/>
          </p:cNvSpPr>
          <p:nvPr>
            <p:ph type="body" sz="quarter" idx="12" hasCustomPrompt="1"/>
          </p:nvPr>
        </p:nvSpPr>
        <p:spPr>
          <a:xfrm>
            <a:off x="605718" y="6284406"/>
            <a:ext cx="5577473" cy="282129"/>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buNone/>
              <a:defRPr lang="en-US" sz="731" b="0" baseline="0" smtClean="0">
                <a:solidFill>
                  <a:schemeClr val="bg1"/>
                </a:solidFill>
                <a:latin typeface="Arial Rounded MT Bold" panose="020F0704030504030204" pitchFamily="34" charset="0"/>
                <a:ea typeface="+mn-ea"/>
                <a:cs typeface="Arial" pitchFamily="34" charset="0"/>
              </a:defRPr>
            </a:lvl1pPr>
            <a:lvl2pPr>
              <a:defRPr lang="en-US" sz="1544" smtClean="0"/>
            </a:lvl2pPr>
            <a:lvl3pPr>
              <a:defRPr lang="en-US" sz="1544" smtClean="0"/>
            </a:lvl3pPr>
            <a:lvl4pPr>
              <a:defRPr lang="en-US" sz="1544" smtClean="0"/>
            </a:lvl4pPr>
            <a:lvl5pPr>
              <a:defRPr lang="en-GB" sz="1544"/>
            </a:lvl5pPr>
          </a:lstStyle>
          <a:p>
            <a:pPr lvl="0" defTabSz="867397" fontAlgn="base">
              <a:lnSpc>
                <a:spcPts val="1894"/>
              </a:lnSpc>
              <a:spcBef>
                <a:spcPts val="170"/>
              </a:spcBef>
              <a:spcAft>
                <a:spcPts val="170"/>
              </a:spcAft>
              <a:buFont typeface="Arial" charset="0"/>
            </a:pPr>
            <a:r>
              <a:rPr lang="en-US" dirty="0" smtClean="0"/>
              <a:t>Click to Insert Additional Title or Date</a:t>
            </a:r>
            <a:endParaRPr lang="en-GB" dirty="0"/>
          </a:p>
        </p:txBody>
      </p:sp>
    </p:spTree>
    <p:extLst>
      <p:ext uri="{BB962C8B-B14F-4D97-AF65-F5344CB8AC3E}">
        <p14:creationId xmlns:p14="http://schemas.microsoft.com/office/powerpoint/2010/main" val="847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197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6" name="Text Placeholder 5"/>
          <p:cNvSpPr>
            <a:spLocks noGrp="1"/>
          </p:cNvSpPr>
          <p:nvPr>
            <p:ph type="body" sz="quarter" idx="11" hasCustomPrompt="1"/>
          </p:nvPr>
        </p:nvSpPr>
        <p:spPr>
          <a:xfrm>
            <a:off x="637034" y="737913"/>
            <a:ext cx="10394836" cy="200055"/>
          </a:xfrm>
          <a:prstGeom prst="rect">
            <a:avLst/>
          </a:prstGeom>
        </p:spPr>
        <p:txBody>
          <a:bodyPr wrap="square" anchor="ctr">
            <a:spAutoFit/>
          </a:bodyPr>
          <a:lstStyle>
            <a:lvl1pPr marL="0" indent="0">
              <a:buNone/>
              <a:defRPr sz="1300" i="1" baseline="0">
                <a:solidFill>
                  <a:schemeClr val="accent3"/>
                </a:solidFill>
                <a:latin typeface="+mj-lt"/>
                <a:cs typeface="Times New Roman" pitchFamily="18" charset="0"/>
              </a:defRPr>
            </a:lvl1pPr>
          </a:lstStyle>
          <a:p>
            <a:pPr lvl="0"/>
            <a:r>
              <a:rPr lang="en-US" dirty="0" smtClean="0"/>
              <a:t>Click to insert slide sub-title or opening paragraph</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15973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197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6" name="Text Placeholder 5"/>
          <p:cNvSpPr>
            <a:spLocks noGrp="1"/>
          </p:cNvSpPr>
          <p:nvPr>
            <p:ph type="body" sz="quarter" idx="11" hasCustomPrompt="1"/>
          </p:nvPr>
        </p:nvSpPr>
        <p:spPr>
          <a:xfrm>
            <a:off x="637034" y="737913"/>
            <a:ext cx="10394836" cy="200055"/>
          </a:xfrm>
          <a:prstGeom prst="rect">
            <a:avLst/>
          </a:prstGeom>
        </p:spPr>
        <p:txBody>
          <a:bodyPr wrap="square" anchor="ctr">
            <a:spAutoFit/>
          </a:bodyPr>
          <a:lstStyle>
            <a:lvl1pPr marL="0" indent="0">
              <a:buNone/>
              <a:defRPr sz="1300" i="1" baseline="0">
                <a:solidFill>
                  <a:schemeClr val="accent3"/>
                </a:solidFill>
                <a:latin typeface="+mj-lt"/>
                <a:cs typeface="Times New Roman" pitchFamily="18" charset="0"/>
              </a:defRPr>
            </a:lvl1pPr>
          </a:lstStyle>
          <a:p>
            <a:pPr lvl="0"/>
            <a:r>
              <a:rPr lang="en-US" dirty="0" smtClean="0"/>
              <a:t>Click to insert slide sub-title or opening paragraph</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142831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660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237528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660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15418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954" y="366076"/>
            <a:ext cx="10394154" cy="323165"/>
          </a:xfrm>
        </p:spPr>
        <p:txBody>
          <a:bodyPr wrap="square">
            <a:spAutoFit/>
          </a:bodyPr>
          <a:lstStyle>
            <a:lvl1pPr algn="l">
              <a:defRPr/>
            </a:lvl1pPr>
          </a:lstStyle>
          <a:p>
            <a:r>
              <a:rPr lang="en-US" dirty="0" smtClean="0"/>
              <a:t>Click to insert slide title </a:t>
            </a:r>
            <a:endParaRPr lang="en-GB" dirty="0"/>
          </a:p>
        </p:txBody>
      </p:sp>
      <p:sp>
        <p:nvSpPr>
          <p:cNvPr id="4" name="Text Placeholder 3"/>
          <p:cNvSpPr>
            <a:spLocks noGrp="1"/>
          </p:cNvSpPr>
          <p:nvPr>
            <p:ph type="body" sz="quarter" idx="10" hasCustomPrompt="1"/>
          </p:nvPr>
        </p:nvSpPr>
        <p:spPr>
          <a:xfrm>
            <a:off x="630766" y="1736878"/>
            <a:ext cx="10944000" cy="4068610"/>
          </a:xfrm>
          <a:prstGeom prst="rect">
            <a:avLst/>
          </a:prstGeom>
        </p:spPr>
        <p:txBody>
          <a:bodyPr vert="horz" lIns="0" tIns="0" rIns="0" bIns="0" rtlCol="0">
            <a:noAutofit/>
          </a:bodyPr>
          <a:lstStyle>
            <a:lvl2pPr>
              <a:defRPr lang="en-US" dirty="0" smtClean="0"/>
            </a:lvl2pPr>
            <a:lvl3pPr>
              <a:defRPr lang="en-US" dirty="0" smtClean="0"/>
            </a:lvl3pPr>
            <a:lvl4pPr>
              <a:defRPr lang="en-US" dirty="0" smtClean="0"/>
            </a:lvl4pPr>
            <a:lvl5pPr>
              <a:defRPr lang="en-GB" dirty="0"/>
            </a:lvl5pPr>
          </a:lstStyle>
          <a:p>
            <a:pPr lvl="0"/>
            <a:r>
              <a:rPr lang="en-US" dirty="0" smtClean="0"/>
              <a:t>Click to insert bullet level 1</a:t>
            </a:r>
          </a:p>
          <a:p>
            <a:pPr lvl="1"/>
            <a:r>
              <a:rPr lang="en-US" dirty="0" smtClean="0"/>
              <a:t>Click to insert bullet level 2</a:t>
            </a:r>
          </a:p>
          <a:p>
            <a:pPr lvl="2"/>
            <a:r>
              <a:rPr lang="en-US" dirty="0" smtClean="0"/>
              <a:t>Click to insert bullet level 3</a:t>
            </a:r>
          </a:p>
          <a:p>
            <a:pPr lvl="3"/>
            <a:r>
              <a:rPr lang="en-US" dirty="0" smtClean="0"/>
              <a:t>Click to insert bullet level 4</a:t>
            </a:r>
            <a:endParaRPr lang="en-GB" dirty="0"/>
          </a:p>
        </p:txBody>
      </p:sp>
      <p:sp>
        <p:nvSpPr>
          <p:cNvPr id="13" name="Text Placeholder 7"/>
          <p:cNvSpPr>
            <a:spLocks noGrp="1"/>
          </p:cNvSpPr>
          <p:nvPr>
            <p:ph type="body" sz="quarter" idx="13" hasCustomPrompt="1"/>
          </p:nvPr>
        </p:nvSpPr>
        <p:spPr>
          <a:xfrm>
            <a:off x="630766" y="1404938"/>
            <a:ext cx="10944000" cy="338554"/>
          </a:xfrm>
          <a:prstGeom prst="rect">
            <a:avLst/>
          </a:prstGeom>
        </p:spPr>
        <p:txBody>
          <a:bodyPr wrap="square">
            <a:noAutofit/>
          </a:bodyPr>
          <a:lstStyle>
            <a:lvl1pPr marL="0" indent="0">
              <a:buNone/>
              <a:defRPr sz="1600" b="1"/>
            </a:lvl1pPr>
          </a:lstStyle>
          <a:p>
            <a:pPr lvl="0"/>
            <a:r>
              <a:rPr lang="en-US" dirty="0" smtClean="0"/>
              <a:t>Click to insert sub-title</a:t>
            </a:r>
            <a:endParaRPr lang="en-GB" dirty="0"/>
          </a:p>
        </p:txBody>
      </p:sp>
    </p:spTree>
    <p:extLst>
      <p:ext uri="{BB962C8B-B14F-4D97-AF65-F5344CB8AC3E}">
        <p14:creationId xmlns:p14="http://schemas.microsoft.com/office/powerpoint/2010/main" val="19025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tags" Target="../tags/tag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2.vml"/><Relationship Id="rId5" Type="http://schemas.openxmlformats.org/officeDocument/2006/relationships/theme" Target="../theme/theme2.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3.xml"/><Relationship Id="rId5" Type="http://schemas.openxmlformats.org/officeDocument/2006/relationships/vmlDrawing" Target="../drawings/vmlDrawing3.vml"/><Relationship Id="rId4" Type="http://schemas.openxmlformats.org/officeDocument/2006/relationships/theme" Target="../theme/theme3.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7.xml"/><Relationship Id="rId18" Type="http://schemas.openxmlformats.org/officeDocument/2006/relationships/oleObject" Target="../embeddings/oleObject4.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13.xml"/><Relationship Id="rId16" Type="http://schemas.openxmlformats.org/officeDocument/2006/relationships/tags" Target="../tags/tag1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5.xml"/><Relationship Id="rId5" Type="http://schemas.openxmlformats.org/officeDocument/2006/relationships/slideLayout" Target="../slideLayouts/slideLayout16.xml"/><Relationship Id="rId15" Type="http://schemas.openxmlformats.org/officeDocument/2006/relationships/tags" Target="../tags/tag9.xml"/><Relationship Id="rId10" Type="http://schemas.openxmlformats.org/officeDocument/2006/relationships/tags" Target="../tags/tag4.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vmlDrawing" Target="../drawings/vmlDrawing4.v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7"/>
            </p:custDataLst>
            <p:extLst/>
          </p:nvPr>
        </p:nvGraphicFramePr>
        <p:xfrm>
          <a:off x="1956" y="1591"/>
          <a:ext cx="1953" cy="1587"/>
        </p:xfrm>
        <a:graphic>
          <a:graphicData uri="http://schemas.openxmlformats.org/presentationml/2006/ole">
            <mc:AlternateContent xmlns:mc="http://schemas.openxmlformats.org/markup-compatibility/2006">
              <mc:Choice xmlns:v="urn:schemas-microsoft-com:vml" Requires="v">
                <p:oleObj spid="_x0000_s109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956" y="1591"/>
                        <a:ext cx="1953" cy="1587"/>
                      </a:xfrm>
                      <a:prstGeom prst="rect">
                        <a:avLst/>
                      </a:prstGeom>
                    </p:spPr>
                  </p:pic>
                </p:oleObj>
              </mc:Fallback>
            </mc:AlternateContent>
          </a:graphicData>
        </a:graphic>
      </p:graphicFrame>
      <p:sp>
        <p:nvSpPr>
          <p:cNvPr id="2" name="Title Placeholder 1"/>
          <p:cNvSpPr>
            <a:spLocks noGrp="1"/>
          </p:cNvSpPr>
          <p:nvPr>
            <p:ph type="title"/>
          </p:nvPr>
        </p:nvSpPr>
        <p:spPr>
          <a:xfrm>
            <a:off x="636954" y="350105"/>
            <a:ext cx="9679354" cy="262508"/>
          </a:xfrm>
          <a:prstGeom prst="rect">
            <a:avLst/>
          </a:prstGeom>
        </p:spPr>
        <p:txBody>
          <a:bodyPr vert="horz" wrap="square" lIns="0" tIns="0" rIns="0" bIns="0" rtlCol="0" anchor="ctr" anchorCtr="0">
            <a:spAutoFit/>
          </a:bodyPr>
          <a:lstStyle/>
          <a:p>
            <a:pPr lvl="0" algn="l"/>
            <a:r>
              <a:rPr lang="en-US" dirty="0" smtClean="0"/>
              <a:t>Click to insert slide title</a:t>
            </a:r>
            <a:endParaRPr lang="en-GB" dirty="0"/>
          </a:p>
        </p:txBody>
      </p:sp>
      <p:sp>
        <p:nvSpPr>
          <p:cNvPr id="4" name="Text Placeholder 3"/>
          <p:cNvSpPr>
            <a:spLocks noGrp="1"/>
          </p:cNvSpPr>
          <p:nvPr>
            <p:ph type="body" idx="1"/>
          </p:nvPr>
        </p:nvSpPr>
        <p:spPr>
          <a:xfrm>
            <a:off x="609600" y="1404939"/>
            <a:ext cx="10972800" cy="44005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5" name="Straight Connector 4"/>
          <p:cNvCxnSpPr/>
          <p:nvPr/>
        </p:nvCxnSpPr>
        <p:spPr>
          <a:xfrm>
            <a:off x="0" y="1083947"/>
            <a:ext cx="1156123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11453827" y="6371303"/>
            <a:ext cx="254126" cy="288532"/>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C1D26-A9BD-4BDE-BDD9-08EDBAE96860}" type="slidenum">
              <a:rPr lang="en-GB" sz="650" smtClean="0"/>
              <a:pPr algn="r"/>
              <a:t>‹#›</a:t>
            </a:fld>
            <a:endParaRPr lang="en-GB" sz="650" dirty="0"/>
          </a:p>
        </p:txBody>
      </p:sp>
      <p:pic>
        <p:nvPicPr>
          <p:cNvPr id="1093" name="Picture 69" descr="http://africa.comworldseries.com/files/29491-248x92-TelkomLogo_use.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363201" y="289560"/>
            <a:ext cx="131298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8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778226" rtl="0" eaLnBrk="1" latinLnBrk="0" hangingPunct="1">
        <a:spcBef>
          <a:spcPct val="0"/>
        </a:spcBef>
        <a:buNone/>
        <a:defRPr lang="en-GB" sz="1706" b="0" kern="1200" baseline="0" smtClean="0">
          <a:solidFill>
            <a:schemeClr val="accent1"/>
          </a:solidFill>
          <a:latin typeface="Arial Rounded MT Bold" panose="020F0704030504030204" pitchFamily="34" charset="0"/>
          <a:ea typeface="+mj-ea"/>
          <a:cs typeface="Times New Roman" pitchFamily="18" charset="0"/>
        </a:defRPr>
      </a:lvl1pPr>
    </p:titleStyle>
    <p:bodyStyle>
      <a:lvl1pPr marL="154024" indent="-154024" algn="l" defTabSz="778226" rtl="0" eaLnBrk="1" latinLnBrk="0" hangingPunct="1">
        <a:spcBef>
          <a:spcPts val="255"/>
        </a:spcBef>
        <a:spcAft>
          <a:spcPts val="255"/>
        </a:spcAft>
        <a:buSzPct val="120000"/>
        <a:buFont typeface="Arial" pitchFamily="34" charset="0"/>
        <a:buChar char="•"/>
        <a:defRPr lang="en-US" sz="1300" kern="1200" smtClean="0">
          <a:solidFill>
            <a:schemeClr val="tx1"/>
          </a:solidFill>
          <a:latin typeface="Arial" pitchFamily="34" charset="0"/>
          <a:ea typeface="+mn-ea"/>
          <a:cs typeface="Arial" pitchFamily="34" charset="0"/>
        </a:defRPr>
      </a:lvl1pPr>
      <a:lvl2pPr marL="303994" indent="-149970" algn="l" defTabSz="778226" rtl="0" eaLnBrk="1" latinLnBrk="0" hangingPunct="1">
        <a:spcBef>
          <a:spcPts val="255"/>
        </a:spcBef>
        <a:spcAft>
          <a:spcPts val="255"/>
        </a:spcAft>
        <a:buFont typeface="Arial" pitchFamily="34" charset="0"/>
        <a:buChar char="–"/>
        <a:defRPr lang="en-US" sz="1300" kern="1200" baseline="0" smtClean="0">
          <a:solidFill>
            <a:schemeClr val="tx1"/>
          </a:solidFill>
          <a:latin typeface="Arial" pitchFamily="34" charset="0"/>
          <a:ea typeface="+mj-ea"/>
          <a:cs typeface="Arial" pitchFamily="34" charset="0"/>
        </a:defRPr>
      </a:lvl2pPr>
      <a:lvl3pPr marL="458018" indent="-154024" algn="l" defTabSz="778226" rtl="0" eaLnBrk="1" latinLnBrk="0" hangingPunct="1">
        <a:spcBef>
          <a:spcPts val="255"/>
        </a:spcBef>
        <a:spcAft>
          <a:spcPts val="255"/>
        </a:spcAft>
        <a:buFont typeface="Arial" pitchFamily="34" charset="0"/>
        <a:buChar char="•"/>
        <a:defRPr lang="en-US" sz="1300" kern="1200" smtClean="0">
          <a:solidFill>
            <a:schemeClr val="tx1"/>
          </a:solidFill>
          <a:latin typeface="Arial" pitchFamily="34" charset="0"/>
          <a:ea typeface="+mj-ea"/>
          <a:cs typeface="Arial" pitchFamily="34" charset="0"/>
        </a:defRPr>
      </a:lvl3pPr>
      <a:lvl4pPr marL="613393" indent="-155375" algn="l" defTabSz="778226" rtl="0" eaLnBrk="1" latinLnBrk="0" hangingPunct="1">
        <a:spcBef>
          <a:spcPts val="255"/>
        </a:spcBef>
        <a:spcAft>
          <a:spcPts val="255"/>
        </a:spcAft>
        <a:buFont typeface="Arial" pitchFamily="34" charset="0"/>
        <a:buChar char="–"/>
        <a:defRPr lang="en-US" sz="1300" kern="1200" baseline="0" smtClean="0">
          <a:solidFill>
            <a:schemeClr val="tx1"/>
          </a:solidFill>
          <a:latin typeface="Arial" pitchFamily="34" charset="0"/>
          <a:ea typeface="+mj-ea"/>
          <a:cs typeface="Arial" pitchFamily="34" charset="0"/>
        </a:defRPr>
      </a:lvl4pPr>
      <a:lvl5pPr marL="762012" indent="-148619" algn="l" defTabSz="778226" rtl="0" eaLnBrk="1" latinLnBrk="0" hangingPunct="1">
        <a:spcBef>
          <a:spcPts val="255"/>
        </a:spcBef>
        <a:spcAft>
          <a:spcPts val="255"/>
        </a:spcAft>
        <a:buFont typeface="Arial" pitchFamily="34" charset="0"/>
        <a:buChar char="•"/>
        <a:tabLst/>
        <a:defRPr lang="en-GB" sz="1300" kern="1200" baseline="0" dirty="0">
          <a:solidFill>
            <a:schemeClr val="tx1"/>
          </a:solidFill>
          <a:latin typeface="Arial" pitchFamily="34" charset="0"/>
          <a:ea typeface="+mj-ea"/>
          <a:cs typeface="Arial" pitchFamily="34" charset="0"/>
        </a:defRPr>
      </a:lvl5pPr>
      <a:lvl6pPr marL="2140119" indent="-194556" algn="l" defTabSz="778226" rtl="0" eaLnBrk="1" latinLnBrk="0" hangingPunct="1">
        <a:spcBef>
          <a:spcPct val="20000"/>
        </a:spcBef>
        <a:buFont typeface="Arial" pitchFamily="34" charset="0"/>
        <a:buChar char="•"/>
        <a:defRPr sz="1706" kern="1200">
          <a:solidFill>
            <a:schemeClr val="tx1"/>
          </a:solidFill>
          <a:latin typeface="+mn-lt"/>
          <a:ea typeface="+mn-ea"/>
          <a:cs typeface="+mn-cs"/>
        </a:defRPr>
      </a:lvl6pPr>
      <a:lvl7pPr marL="2529232" indent="-194556" algn="l" defTabSz="778226" rtl="0" eaLnBrk="1" latinLnBrk="0" hangingPunct="1">
        <a:spcBef>
          <a:spcPct val="20000"/>
        </a:spcBef>
        <a:buFont typeface="Arial" pitchFamily="34" charset="0"/>
        <a:buChar char="•"/>
        <a:defRPr sz="1706" kern="1200">
          <a:solidFill>
            <a:schemeClr val="tx1"/>
          </a:solidFill>
          <a:latin typeface="+mn-lt"/>
          <a:ea typeface="+mn-ea"/>
          <a:cs typeface="+mn-cs"/>
        </a:defRPr>
      </a:lvl7pPr>
      <a:lvl8pPr marL="2918345" indent="-194556" algn="l" defTabSz="778226" rtl="0" eaLnBrk="1" latinLnBrk="0" hangingPunct="1">
        <a:spcBef>
          <a:spcPct val="20000"/>
        </a:spcBef>
        <a:buFont typeface="Arial" pitchFamily="34" charset="0"/>
        <a:buChar char="•"/>
        <a:defRPr sz="1706" kern="1200">
          <a:solidFill>
            <a:schemeClr val="tx1"/>
          </a:solidFill>
          <a:latin typeface="+mn-lt"/>
          <a:ea typeface="+mn-ea"/>
          <a:cs typeface="+mn-cs"/>
        </a:defRPr>
      </a:lvl8pPr>
      <a:lvl9pPr marL="3307458" indent="-194556" algn="l" defTabSz="778226" rtl="0" eaLnBrk="1" latinLnBrk="0" hangingPunct="1">
        <a:spcBef>
          <a:spcPct val="20000"/>
        </a:spcBef>
        <a:buFont typeface="Arial" pitchFamily="34" charset="0"/>
        <a:buChar char="•"/>
        <a:defRPr sz="1706" kern="1200">
          <a:solidFill>
            <a:schemeClr val="tx1"/>
          </a:solidFill>
          <a:latin typeface="+mn-lt"/>
          <a:ea typeface="+mn-ea"/>
          <a:cs typeface="+mn-cs"/>
        </a:defRPr>
      </a:lvl9pPr>
    </p:bodyStyle>
    <p:otherStyle>
      <a:defPPr>
        <a:defRPr lang="en-US"/>
      </a:defPPr>
      <a:lvl1pPr marL="0" algn="l" defTabSz="778226" rtl="0" eaLnBrk="1" latinLnBrk="0" hangingPunct="1">
        <a:defRPr sz="1544" kern="1200">
          <a:solidFill>
            <a:schemeClr val="tx1"/>
          </a:solidFill>
          <a:latin typeface="+mn-lt"/>
          <a:ea typeface="+mn-ea"/>
          <a:cs typeface="+mn-cs"/>
        </a:defRPr>
      </a:lvl1pPr>
      <a:lvl2pPr marL="389113" algn="l" defTabSz="778226" rtl="0" eaLnBrk="1" latinLnBrk="0" hangingPunct="1">
        <a:defRPr sz="1544" kern="1200">
          <a:solidFill>
            <a:schemeClr val="tx1"/>
          </a:solidFill>
          <a:latin typeface="+mn-lt"/>
          <a:ea typeface="+mn-ea"/>
          <a:cs typeface="+mn-cs"/>
        </a:defRPr>
      </a:lvl2pPr>
      <a:lvl3pPr marL="778226" algn="l" defTabSz="778226" rtl="0" eaLnBrk="1" latinLnBrk="0" hangingPunct="1">
        <a:defRPr sz="1544" kern="1200">
          <a:solidFill>
            <a:schemeClr val="tx1"/>
          </a:solidFill>
          <a:latin typeface="+mn-lt"/>
          <a:ea typeface="+mn-ea"/>
          <a:cs typeface="+mn-cs"/>
        </a:defRPr>
      </a:lvl3pPr>
      <a:lvl4pPr marL="1167338" algn="l" defTabSz="778226" rtl="0" eaLnBrk="1" latinLnBrk="0" hangingPunct="1">
        <a:defRPr sz="1544" kern="1200">
          <a:solidFill>
            <a:schemeClr val="tx1"/>
          </a:solidFill>
          <a:latin typeface="+mn-lt"/>
          <a:ea typeface="+mn-ea"/>
          <a:cs typeface="+mn-cs"/>
        </a:defRPr>
      </a:lvl4pPr>
      <a:lvl5pPr marL="1556450" algn="l" defTabSz="778226" rtl="0" eaLnBrk="1" latinLnBrk="0" hangingPunct="1">
        <a:defRPr sz="1544" kern="1200">
          <a:solidFill>
            <a:schemeClr val="tx1"/>
          </a:solidFill>
          <a:latin typeface="+mn-lt"/>
          <a:ea typeface="+mn-ea"/>
          <a:cs typeface="+mn-cs"/>
        </a:defRPr>
      </a:lvl5pPr>
      <a:lvl6pPr marL="1945563" algn="l" defTabSz="778226" rtl="0" eaLnBrk="1" latinLnBrk="0" hangingPunct="1">
        <a:defRPr sz="1544" kern="1200">
          <a:solidFill>
            <a:schemeClr val="tx1"/>
          </a:solidFill>
          <a:latin typeface="+mn-lt"/>
          <a:ea typeface="+mn-ea"/>
          <a:cs typeface="+mn-cs"/>
        </a:defRPr>
      </a:lvl6pPr>
      <a:lvl7pPr marL="2334676" algn="l" defTabSz="778226" rtl="0" eaLnBrk="1" latinLnBrk="0" hangingPunct="1">
        <a:defRPr sz="1544" kern="1200">
          <a:solidFill>
            <a:schemeClr val="tx1"/>
          </a:solidFill>
          <a:latin typeface="+mn-lt"/>
          <a:ea typeface="+mn-ea"/>
          <a:cs typeface="+mn-cs"/>
        </a:defRPr>
      </a:lvl7pPr>
      <a:lvl8pPr marL="2723788" algn="l" defTabSz="778226" rtl="0" eaLnBrk="1" latinLnBrk="0" hangingPunct="1">
        <a:defRPr sz="1544" kern="1200">
          <a:solidFill>
            <a:schemeClr val="tx1"/>
          </a:solidFill>
          <a:latin typeface="+mn-lt"/>
          <a:ea typeface="+mn-ea"/>
          <a:cs typeface="+mn-cs"/>
        </a:defRPr>
      </a:lvl8pPr>
      <a:lvl9pPr marL="3112901" algn="l" defTabSz="778226" rtl="0" eaLnBrk="1" latinLnBrk="0" hangingPunct="1">
        <a:defRPr sz="15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7"/>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12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955" y="1589"/>
                        <a:ext cx="1953" cy="1587"/>
                      </a:xfrm>
                      <a:prstGeom prst="rect">
                        <a:avLst/>
                      </a:prstGeom>
                    </p:spPr>
                  </p:pic>
                </p:oleObj>
              </mc:Fallback>
            </mc:AlternateContent>
          </a:graphicData>
        </a:graphic>
      </p:graphicFrame>
      <p:sp>
        <p:nvSpPr>
          <p:cNvPr id="2" name="Title Placeholder 1"/>
          <p:cNvSpPr>
            <a:spLocks noGrp="1"/>
          </p:cNvSpPr>
          <p:nvPr>
            <p:ph type="title"/>
          </p:nvPr>
        </p:nvSpPr>
        <p:spPr>
          <a:xfrm>
            <a:off x="636954" y="319776"/>
            <a:ext cx="9679354" cy="323165"/>
          </a:xfrm>
          <a:prstGeom prst="rect">
            <a:avLst/>
          </a:prstGeom>
        </p:spPr>
        <p:txBody>
          <a:bodyPr vert="horz" wrap="square" lIns="0" tIns="0" rIns="0" bIns="0" rtlCol="0" anchor="ctr" anchorCtr="0">
            <a:spAutoFit/>
          </a:bodyPr>
          <a:lstStyle/>
          <a:p>
            <a:pPr lvl="0" algn="l"/>
            <a:r>
              <a:rPr lang="en-US" dirty="0" smtClean="0"/>
              <a:t>Click to insert slide title</a:t>
            </a:r>
            <a:endParaRPr lang="en-GB" dirty="0"/>
          </a:p>
        </p:txBody>
      </p:sp>
      <p:sp>
        <p:nvSpPr>
          <p:cNvPr id="4" name="Text Placeholder 3"/>
          <p:cNvSpPr>
            <a:spLocks noGrp="1"/>
          </p:cNvSpPr>
          <p:nvPr>
            <p:ph type="body" idx="1"/>
          </p:nvPr>
        </p:nvSpPr>
        <p:spPr>
          <a:xfrm>
            <a:off x="609600" y="1404939"/>
            <a:ext cx="10972800" cy="44005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5" name="Straight Connector 4"/>
          <p:cNvCxnSpPr/>
          <p:nvPr/>
        </p:nvCxnSpPr>
        <p:spPr>
          <a:xfrm>
            <a:off x="0" y="1083947"/>
            <a:ext cx="1156123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11453826" y="6371303"/>
            <a:ext cx="254126" cy="288532"/>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C1D26-A9BD-4BDE-BDD9-08EDBAE96860}" type="slidenum">
              <a:rPr lang="en-GB" sz="800" smtClean="0"/>
              <a:pPr algn="r"/>
              <a:t>‹#›</a:t>
            </a:fld>
            <a:endParaRPr lang="en-GB" sz="800" dirty="0"/>
          </a:p>
        </p:txBody>
      </p:sp>
      <p:pic>
        <p:nvPicPr>
          <p:cNvPr id="1093" name="Picture 69" descr="http://africa.comworldseries.com/files/29491-248x92-TelkomLogo_use.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363200" y="289560"/>
            <a:ext cx="131298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50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57816" rtl="0" eaLnBrk="1" latinLnBrk="0" hangingPunct="1">
        <a:spcBef>
          <a:spcPct val="0"/>
        </a:spcBef>
        <a:buNone/>
        <a:defRPr lang="en-GB" sz="2100" b="0" kern="1200" baseline="0" smtClean="0">
          <a:solidFill>
            <a:schemeClr val="accent1"/>
          </a:solidFill>
          <a:latin typeface="Arial Rounded MT Bold" panose="020F0704030504030204" pitchFamily="34" charset="0"/>
          <a:ea typeface="+mj-ea"/>
          <a:cs typeface="Times New Roman" pitchFamily="18" charset="0"/>
        </a:defRPr>
      </a:lvl1pPr>
    </p:titleStyle>
    <p:bodyStyle>
      <a:lvl1pPr marL="189568" indent="-189568" algn="l" defTabSz="957816" rtl="0" eaLnBrk="1" latinLnBrk="0" hangingPunct="1">
        <a:spcBef>
          <a:spcPts val="314"/>
        </a:spcBef>
        <a:spcAft>
          <a:spcPts val="314"/>
        </a:spcAft>
        <a:buSzPct val="120000"/>
        <a:buFont typeface="Arial" pitchFamily="34" charset="0"/>
        <a:buChar char="•"/>
        <a:defRPr lang="en-US" sz="1600" kern="1200" smtClean="0">
          <a:solidFill>
            <a:schemeClr val="tx1"/>
          </a:solidFill>
          <a:latin typeface="Arial" pitchFamily="34" charset="0"/>
          <a:ea typeface="+mn-ea"/>
          <a:cs typeface="Arial" pitchFamily="34" charset="0"/>
        </a:defRPr>
      </a:lvl1pPr>
      <a:lvl2pPr marL="374147" indent="-184579" algn="l" defTabSz="957816" rtl="0" eaLnBrk="1" latinLnBrk="0" hangingPunct="1">
        <a:spcBef>
          <a:spcPts val="314"/>
        </a:spcBef>
        <a:spcAft>
          <a:spcPts val="314"/>
        </a:spcAft>
        <a:buFont typeface="Arial" pitchFamily="34" charset="0"/>
        <a:buChar char="–"/>
        <a:defRPr lang="en-US" sz="1600" kern="1200" baseline="0" smtClean="0">
          <a:solidFill>
            <a:schemeClr val="tx1"/>
          </a:solidFill>
          <a:latin typeface="Arial" pitchFamily="34" charset="0"/>
          <a:ea typeface="+mj-ea"/>
          <a:cs typeface="Arial" pitchFamily="34" charset="0"/>
        </a:defRPr>
      </a:lvl2pPr>
      <a:lvl3pPr marL="563715" indent="-189568" algn="l" defTabSz="957816" rtl="0" eaLnBrk="1" latinLnBrk="0" hangingPunct="1">
        <a:spcBef>
          <a:spcPts val="314"/>
        </a:spcBef>
        <a:spcAft>
          <a:spcPts val="314"/>
        </a:spcAft>
        <a:buFont typeface="Arial" pitchFamily="34" charset="0"/>
        <a:buChar char="•"/>
        <a:defRPr lang="en-US" sz="1600" kern="1200" smtClean="0">
          <a:solidFill>
            <a:schemeClr val="tx1"/>
          </a:solidFill>
          <a:latin typeface="Arial" pitchFamily="34" charset="0"/>
          <a:ea typeface="+mj-ea"/>
          <a:cs typeface="Arial" pitchFamily="34" charset="0"/>
        </a:defRPr>
      </a:lvl3pPr>
      <a:lvl4pPr marL="754945" indent="-191231" algn="l" defTabSz="957816" rtl="0" eaLnBrk="1" latinLnBrk="0" hangingPunct="1">
        <a:spcBef>
          <a:spcPts val="314"/>
        </a:spcBef>
        <a:spcAft>
          <a:spcPts val="314"/>
        </a:spcAft>
        <a:buFont typeface="Arial" pitchFamily="34" charset="0"/>
        <a:buChar char="–"/>
        <a:defRPr lang="en-US" sz="1600" kern="1200" baseline="0" smtClean="0">
          <a:solidFill>
            <a:schemeClr val="tx1"/>
          </a:solidFill>
          <a:latin typeface="Arial" pitchFamily="34" charset="0"/>
          <a:ea typeface="+mj-ea"/>
          <a:cs typeface="Arial" pitchFamily="34" charset="0"/>
        </a:defRPr>
      </a:lvl4pPr>
      <a:lvl5pPr marL="937861" indent="-182916" algn="l" defTabSz="957816" rtl="0" eaLnBrk="1" latinLnBrk="0" hangingPunct="1">
        <a:spcBef>
          <a:spcPts val="314"/>
        </a:spcBef>
        <a:spcAft>
          <a:spcPts val="314"/>
        </a:spcAft>
        <a:buFont typeface="Arial" pitchFamily="34" charset="0"/>
        <a:buChar char="•"/>
        <a:tabLst/>
        <a:defRPr lang="en-GB" sz="1600" kern="1200" baseline="0" dirty="0">
          <a:solidFill>
            <a:schemeClr val="tx1"/>
          </a:solidFill>
          <a:latin typeface="Arial" pitchFamily="34" charset="0"/>
          <a:ea typeface="+mj-ea"/>
          <a:cs typeface="Arial" pitchFamily="34" charset="0"/>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14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955" y="1589"/>
                        <a:ext cx="1953" cy="1587"/>
                      </a:xfrm>
                      <a:prstGeom prst="rect">
                        <a:avLst/>
                      </a:prstGeom>
                    </p:spPr>
                  </p:pic>
                </p:oleObj>
              </mc:Fallback>
            </mc:AlternateContent>
          </a:graphicData>
        </a:graphic>
      </p:graphicFrame>
      <p:sp>
        <p:nvSpPr>
          <p:cNvPr id="2" name="Title Placeholder 1"/>
          <p:cNvSpPr>
            <a:spLocks noGrp="1"/>
          </p:cNvSpPr>
          <p:nvPr>
            <p:ph type="title"/>
          </p:nvPr>
        </p:nvSpPr>
        <p:spPr>
          <a:xfrm>
            <a:off x="636954" y="366075"/>
            <a:ext cx="9679354" cy="323165"/>
          </a:xfrm>
          <a:prstGeom prst="rect">
            <a:avLst/>
          </a:prstGeom>
        </p:spPr>
        <p:txBody>
          <a:bodyPr vert="horz" wrap="square" lIns="0" tIns="0" rIns="0" bIns="0" rtlCol="0" anchor="ctr" anchorCtr="0">
            <a:spAutoFit/>
          </a:bodyPr>
          <a:lstStyle/>
          <a:p>
            <a:pPr lvl="0" algn="l"/>
            <a:r>
              <a:rPr lang="en-US" dirty="0" smtClean="0"/>
              <a:t>Click to insert slide title</a:t>
            </a:r>
            <a:endParaRPr lang="en-GB" dirty="0"/>
          </a:p>
        </p:txBody>
      </p:sp>
      <p:sp>
        <p:nvSpPr>
          <p:cNvPr id="4" name="Text Placeholder 3"/>
          <p:cNvSpPr>
            <a:spLocks noGrp="1"/>
          </p:cNvSpPr>
          <p:nvPr>
            <p:ph type="body" idx="1"/>
          </p:nvPr>
        </p:nvSpPr>
        <p:spPr>
          <a:xfrm>
            <a:off x="609600" y="1404939"/>
            <a:ext cx="10972800" cy="44005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5" name="Straight Connector 4"/>
          <p:cNvCxnSpPr/>
          <p:nvPr/>
        </p:nvCxnSpPr>
        <p:spPr>
          <a:xfrm>
            <a:off x="0" y="1083947"/>
            <a:ext cx="1156123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p:nvSpPr>
        <p:spPr>
          <a:xfrm>
            <a:off x="11453826" y="6371303"/>
            <a:ext cx="254126" cy="288532"/>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C1D26-A9BD-4BDE-BDD9-08EDBAE96860}" type="slidenum">
              <a:rPr lang="en-GB" smtClean="0"/>
              <a:pPr algn="r"/>
              <a:t>‹#›</a:t>
            </a:fld>
            <a:endParaRPr lang="en-GB" dirty="0"/>
          </a:p>
        </p:txBody>
      </p:sp>
      <p:pic>
        <p:nvPicPr>
          <p:cNvPr id="1093" name="Picture 69" descr="http://africa.comworldseries.com/files/29491-248x92-TelkomLogo_us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363200" y="289560"/>
            <a:ext cx="131298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19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57816" rtl="0" eaLnBrk="1" latinLnBrk="0" hangingPunct="1">
        <a:spcBef>
          <a:spcPct val="0"/>
        </a:spcBef>
        <a:buNone/>
        <a:defRPr lang="en-GB" sz="2100" b="0" kern="1200" baseline="0" smtClean="0">
          <a:solidFill>
            <a:schemeClr val="accent1"/>
          </a:solidFill>
          <a:latin typeface="Arial Rounded MT Bold" panose="020F0704030504030204" pitchFamily="34" charset="0"/>
          <a:ea typeface="+mj-ea"/>
          <a:cs typeface="Times New Roman" pitchFamily="18" charset="0"/>
        </a:defRPr>
      </a:lvl1pPr>
    </p:titleStyle>
    <p:bodyStyle>
      <a:lvl1pPr marL="189568" indent="-189568" algn="l" defTabSz="957816" rtl="0" eaLnBrk="1" latinLnBrk="0" hangingPunct="1">
        <a:spcBef>
          <a:spcPts val="314"/>
        </a:spcBef>
        <a:spcAft>
          <a:spcPts val="314"/>
        </a:spcAft>
        <a:buSzPct val="120000"/>
        <a:buFont typeface="Arial" pitchFamily="34" charset="0"/>
        <a:buChar char="•"/>
        <a:defRPr lang="en-US" sz="1600" kern="1200" smtClean="0">
          <a:solidFill>
            <a:schemeClr val="tx1"/>
          </a:solidFill>
          <a:latin typeface="Arial" pitchFamily="34" charset="0"/>
          <a:ea typeface="+mn-ea"/>
          <a:cs typeface="Arial" pitchFamily="34" charset="0"/>
        </a:defRPr>
      </a:lvl1pPr>
      <a:lvl2pPr marL="374147" indent="-184579" algn="l" defTabSz="957816" rtl="0" eaLnBrk="1" latinLnBrk="0" hangingPunct="1">
        <a:spcBef>
          <a:spcPts val="314"/>
        </a:spcBef>
        <a:spcAft>
          <a:spcPts val="314"/>
        </a:spcAft>
        <a:buFont typeface="Arial" pitchFamily="34" charset="0"/>
        <a:buChar char="–"/>
        <a:defRPr lang="en-US" sz="1600" kern="1200" baseline="0" smtClean="0">
          <a:solidFill>
            <a:schemeClr val="tx1"/>
          </a:solidFill>
          <a:latin typeface="Arial" pitchFamily="34" charset="0"/>
          <a:ea typeface="+mj-ea"/>
          <a:cs typeface="Arial" pitchFamily="34" charset="0"/>
        </a:defRPr>
      </a:lvl2pPr>
      <a:lvl3pPr marL="563715" indent="-189568" algn="l" defTabSz="957816" rtl="0" eaLnBrk="1" latinLnBrk="0" hangingPunct="1">
        <a:spcBef>
          <a:spcPts val="314"/>
        </a:spcBef>
        <a:spcAft>
          <a:spcPts val="314"/>
        </a:spcAft>
        <a:buFont typeface="Arial" pitchFamily="34" charset="0"/>
        <a:buChar char="•"/>
        <a:defRPr lang="en-US" sz="1600" kern="1200" smtClean="0">
          <a:solidFill>
            <a:schemeClr val="tx1"/>
          </a:solidFill>
          <a:latin typeface="Arial" pitchFamily="34" charset="0"/>
          <a:ea typeface="+mj-ea"/>
          <a:cs typeface="Arial" pitchFamily="34" charset="0"/>
        </a:defRPr>
      </a:lvl3pPr>
      <a:lvl4pPr marL="754945" indent="-191231" algn="l" defTabSz="957816" rtl="0" eaLnBrk="1" latinLnBrk="0" hangingPunct="1">
        <a:spcBef>
          <a:spcPts val="314"/>
        </a:spcBef>
        <a:spcAft>
          <a:spcPts val="314"/>
        </a:spcAft>
        <a:buFont typeface="Arial" pitchFamily="34" charset="0"/>
        <a:buChar char="–"/>
        <a:defRPr lang="en-US" sz="1600" kern="1200" baseline="0" smtClean="0">
          <a:solidFill>
            <a:schemeClr val="tx1"/>
          </a:solidFill>
          <a:latin typeface="Arial" pitchFamily="34" charset="0"/>
          <a:ea typeface="+mj-ea"/>
          <a:cs typeface="Arial" pitchFamily="34" charset="0"/>
        </a:defRPr>
      </a:lvl4pPr>
      <a:lvl5pPr marL="937861" indent="-182916" algn="l" defTabSz="957816" rtl="0" eaLnBrk="1" latinLnBrk="0" hangingPunct="1">
        <a:spcBef>
          <a:spcPts val="314"/>
        </a:spcBef>
        <a:spcAft>
          <a:spcPts val="314"/>
        </a:spcAft>
        <a:buFont typeface="Arial" pitchFamily="34" charset="0"/>
        <a:buChar char="•"/>
        <a:tabLst/>
        <a:defRPr lang="en-GB" sz="1600" kern="1200" baseline="0" dirty="0">
          <a:solidFill>
            <a:schemeClr val="tx1"/>
          </a:solidFill>
          <a:latin typeface="Arial" pitchFamily="34" charset="0"/>
          <a:ea typeface="+mj-ea"/>
          <a:cs typeface="Arial" pitchFamily="34" charset="0"/>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0"/>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4160" name="think-cell Slide" r:id="rId18" imgW="0" imgH="0" progId="">
                  <p:embed/>
                </p:oleObj>
              </mc:Choice>
              <mc:Fallback>
                <p:oleObj name="think-cell Slide" r:id="rId1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custDataLst>
              <p:tags r:id="rId11"/>
            </p:custDataLst>
          </p:nvPr>
        </p:nvSpPr>
        <p:spPr bwMode="auto">
          <a:xfrm>
            <a:off x="375139" y="6477000"/>
            <a:ext cx="11431384" cy="288000"/>
          </a:xfrm>
          <a:prstGeom prst="roundRect">
            <a:avLst/>
          </a:prstGeom>
          <a:gradFill flip="none" rotWithShape="1">
            <a:gsLst>
              <a:gs pos="90000">
                <a:srgbClr val="00A3D7"/>
              </a:gs>
              <a:gs pos="100000">
                <a:schemeClr val="accent1">
                  <a:shade val="100000"/>
                  <a:satMod val="115000"/>
                </a:schemeClr>
              </a:gs>
            </a:gsLst>
            <a:lin ang="10800000" scaled="1"/>
            <a:tileRect/>
          </a:gradFill>
          <a:ln w="9525">
            <a:noFill/>
            <a:round/>
            <a:headEnd/>
            <a:tailEnd/>
          </a:ln>
          <a:effectLst/>
        </p:spPr>
        <p:txBody>
          <a:bodyPr wrap="none"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113666" name="Rectangle 2"/>
          <p:cNvSpPr>
            <a:spLocks noGrp="1" noChangeArrowheads="1"/>
          </p:cNvSpPr>
          <p:nvPr>
            <p:ph type="title"/>
            <p:custDataLst>
              <p:tags r:id="rId12"/>
            </p:custDataLst>
          </p:nvPr>
        </p:nvSpPr>
        <p:spPr bwMode="auto">
          <a:xfrm>
            <a:off x="285264" y="536581"/>
            <a:ext cx="11531600" cy="296863"/>
          </a:xfrm>
          <a:prstGeom prst="rect">
            <a:avLst/>
          </a:prstGeom>
          <a:noFill/>
          <a:ln w="12700" algn="ctr">
            <a:noFill/>
            <a:miter lim="800000"/>
            <a:headEnd/>
            <a:tailEnd/>
          </a:ln>
          <a:effectLst/>
        </p:spPr>
        <p:txBody>
          <a:bodyPr vert="horz" wrap="square" lIns="76200" tIns="38100" rIns="76200" bIns="38100" numCol="1" anchor="ctr" anchorCtr="0" compatLnSpc="1">
            <a:prstTxWarp prst="textNoShape">
              <a:avLst/>
            </a:prstTxWarp>
            <a:noAutofit/>
          </a:bodyPr>
          <a:lstStyle/>
          <a:p>
            <a:pPr lvl="0"/>
            <a:r>
              <a:rPr lang="en-GB" noProof="0" dirty="0" smtClean="0"/>
              <a:t>Slide Title 2</a:t>
            </a:r>
          </a:p>
        </p:txBody>
      </p:sp>
      <p:sp>
        <p:nvSpPr>
          <p:cNvPr id="113668" name="Line 4"/>
          <p:cNvSpPr>
            <a:spLocks noChangeShapeType="1"/>
          </p:cNvSpPr>
          <p:nvPr>
            <p:custDataLst>
              <p:tags r:id="rId13"/>
            </p:custDataLst>
          </p:nvPr>
        </p:nvSpPr>
        <p:spPr bwMode="gray">
          <a:xfrm>
            <a:off x="386861" y="990600"/>
            <a:ext cx="11437816" cy="0"/>
          </a:xfrm>
          <a:prstGeom prst="line">
            <a:avLst/>
          </a:prstGeom>
          <a:noFill/>
          <a:ln w="12700">
            <a:solidFill>
              <a:srgbClr val="00A3D7"/>
            </a:solidFill>
            <a:round/>
            <a:headEnd/>
            <a:tailEnd/>
          </a:ln>
          <a:effectLst/>
        </p:spPr>
        <p:txBody>
          <a:bodyPr lIns="0" tIns="0" rIns="0" bIns="0"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113671" name="Rectangle 7"/>
          <p:cNvSpPr>
            <a:spLocks noGrp="1" noChangeArrowheads="1"/>
          </p:cNvSpPr>
          <p:nvPr>
            <p:ph type="body" idx="1"/>
            <p:custDataLst>
              <p:tags r:id="rId14"/>
            </p:custDataLst>
          </p:nvPr>
        </p:nvSpPr>
        <p:spPr bwMode="auto">
          <a:xfrm>
            <a:off x="375139" y="1268413"/>
            <a:ext cx="11441723" cy="4897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13672" name="Line 8"/>
          <p:cNvSpPr>
            <a:spLocks noChangeShapeType="1"/>
          </p:cNvSpPr>
          <p:nvPr>
            <p:custDataLst>
              <p:tags r:id="rId15"/>
            </p:custDataLst>
          </p:nvPr>
        </p:nvSpPr>
        <p:spPr bwMode="gray">
          <a:xfrm>
            <a:off x="386864" y="381000"/>
            <a:ext cx="11435863" cy="0"/>
          </a:xfrm>
          <a:prstGeom prst="line">
            <a:avLst/>
          </a:prstGeom>
          <a:noFill/>
          <a:ln w="12700">
            <a:solidFill>
              <a:srgbClr val="00A3D7"/>
            </a:solidFill>
            <a:round/>
            <a:headEnd/>
            <a:tailEnd/>
          </a:ln>
          <a:effectLst/>
        </p:spPr>
        <p:txBody>
          <a:bodyPr lIns="0" tIns="0" rIns="0" bIns="0" anchor="ctr"/>
          <a:lstStyle/>
          <a:p>
            <a:pPr algn="ctr" eaLnBrk="0" fontAlgn="base" hangingPunct="0">
              <a:spcBef>
                <a:spcPct val="30000"/>
              </a:spcBef>
              <a:spcAft>
                <a:spcPct val="0"/>
              </a:spcAft>
              <a:buSzPct val="110000"/>
            </a:pPr>
            <a:endParaRPr lang="en-GB" sz="1108" dirty="0">
              <a:solidFill>
                <a:srgbClr val="000000"/>
              </a:solidFill>
            </a:endParaRPr>
          </a:p>
        </p:txBody>
      </p:sp>
      <p:sp>
        <p:nvSpPr>
          <p:cNvPr id="113673" name="Rectangle 9"/>
          <p:cNvSpPr>
            <a:spLocks noChangeArrowheads="1"/>
          </p:cNvSpPr>
          <p:nvPr>
            <p:custDataLst>
              <p:tags r:id="rId16"/>
            </p:custDataLst>
          </p:nvPr>
        </p:nvSpPr>
        <p:spPr bwMode="gray">
          <a:xfrm>
            <a:off x="11364705" y="6510906"/>
            <a:ext cx="351378" cy="220188"/>
          </a:xfrm>
          <a:prstGeom prst="rect">
            <a:avLst/>
          </a:prstGeom>
          <a:noFill/>
          <a:ln w="9525" algn="ctr">
            <a:noFill/>
            <a:miter lim="800000"/>
            <a:headEnd/>
            <a:tailEnd/>
          </a:ln>
          <a:effectLst/>
        </p:spPr>
        <p:txBody>
          <a:bodyPr wrap="none" anchor="ctr">
            <a:spAutoFit/>
          </a:bodyPr>
          <a:lstStyle/>
          <a:p>
            <a:pPr eaLnBrk="0" fontAlgn="base" hangingPunct="0">
              <a:lnSpc>
                <a:spcPct val="90000"/>
              </a:lnSpc>
              <a:spcBef>
                <a:spcPct val="0"/>
              </a:spcBef>
              <a:spcAft>
                <a:spcPct val="0"/>
              </a:spcAft>
            </a:pPr>
            <a:r>
              <a:rPr lang="en-GB" sz="923" b="1" dirty="0">
                <a:solidFill>
                  <a:prstClr val="white"/>
                </a:solidFill>
                <a:cs typeface="Calibri" pitchFamily="34" charset="0"/>
              </a:rPr>
              <a:t> </a:t>
            </a:r>
            <a:fld id="{52CCA358-1675-4C81-9913-EB992B109D9C}" type="slidenum">
              <a:rPr lang="en-GB" sz="923" b="1">
                <a:solidFill>
                  <a:prstClr val="white"/>
                </a:solidFill>
                <a:cs typeface="Calibri" pitchFamily="34" charset="0"/>
              </a:rPr>
              <a:pPr eaLnBrk="0" fontAlgn="base" hangingPunct="0">
                <a:lnSpc>
                  <a:spcPct val="90000"/>
                </a:lnSpc>
                <a:spcBef>
                  <a:spcPct val="0"/>
                </a:spcBef>
                <a:spcAft>
                  <a:spcPct val="0"/>
                </a:spcAft>
              </a:pPr>
              <a:t>‹#›</a:t>
            </a:fld>
            <a:endParaRPr lang="en-GB" sz="923" b="1" dirty="0">
              <a:solidFill>
                <a:prstClr val="white"/>
              </a:solidFill>
              <a:cs typeface="Calibri" pitchFamily="34" charset="0"/>
            </a:endParaRPr>
          </a:p>
        </p:txBody>
      </p:sp>
      <p:pic>
        <p:nvPicPr>
          <p:cNvPr id="12" name="Picture 11" descr="http://upload.wikimedia.org/wikipedia/en/thumb/e/e4/TelkomSA.svg/500px-TelkomSA.svg.png"/>
          <p:cNvPicPr>
            <a:picLocks noChangeAspect="1" noChangeArrowheads="1"/>
          </p:cNvPicPr>
          <p:nvPr>
            <p:custDataLst>
              <p:tags r:id="rId17"/>
            </p:custDataLst>
          </p:nvPr>
        </p:nvPicPr>
        <p:blipFill>
          <a:blip r:embed="rId19" cstate="print"/>
          <a:srcRect/>
          <a:stretch>
            <a:fillRect/>
          </a:stretch>
        </p:blipFill>
        <p:spPr bwMode="auto">
          <a:xfrm>
            <a:off x="10927617" y="6263840"/>
            <a:ext cx="531692" cy="432000"/>
          </a:xfrm>
          <a:prstGeom prst="rect">
            <a:avLst/>
          </a:prstGeom>
          <a:noFill/>
        </p:spPr>
      </p:pic>
    </p:spTree>
    <p:extLst>
      <p:ext uri="{BB962C8B-B14F-4D97-AF65-F5344CB8AC3E}">
        <p14:creationId xmlns:p14="http://schemas.microsoft.com/office/powerpoint/2010/main" val="3302568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89" r:id="rId7"/>
  </p:sldLayoutIdLst>
  <p:txStyles>
    <p:titleStyle>
      <a:lvl1pPr algn="l" rtl="0" eaLnBrk="1" fontAlgn="base" hangingPunct="1">
        <a:lnSpc>
          <a:spcPct val="90000"/>
        </a:lnSpc>
        <a:spcBef>
          <a:spcPct val="0"/>
        </a:spcBef>
        <a:spcAft>
          <a:spcPct val="0"/>
        </a:spcAft>
        <a:defRPr sz="1477">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1477">
          <a:solidFill>
            <a:schemeClr val="tx1"/>
          </a:solidFill>
          <a:latin typeface="Trebuchet MS" pitchFamily="34" charset="0"/>
        </a:defRPr>
      </a:lvl2pPr>
      <a:lvl3pPr algn="l" rtl="0" eaLnBrk="1" fontAlgn="base" hangingPunct="1">
        <a:lnSpc>
          <a:spcPct val="90000"/>
        </a:lnSpc>
        <a:spcBef>
          <a:spcPct val="0"/>
        </a:spcBef>
        <a:spcAft>
          <a:spcPct val="0"/>
        </a:spcAft>
        <a:defRPr sz="1477">
          <a:solidFill>
            <a:schemeClr val="tx1"/>
          </a:solidFill>
          <a:latin typeface="Trebuchet MS" pitchFamily="34" charset="0"/>
        </a:defRPr>
      </a:lvl3pPr>
      <a:lvl4pPr algn="l" rtl="0" eaLnBrk="1" fontAlgn="base" hangingPunct="1">
        <a:lnSpc>
          <a:spcPct val="90000"/>
        </a:lnSpc>
        <a:spcBef>
          <a:spcPct val="0"/>
        </a:spcBef>
        <a:spcAft>
          <a:spcPct val="0"/>
        </a:spcAft>
        <a:defRPr sz="1477">
          <a:solidFill>
            <a:schemeClr val="tx1"/>
          </a:solidFill>
          <a:latin typeface="Trebuchet MS" pitchFamily="34" charset="0"/>
        </a:defRPr>
      </a:lvl4pPr>
      <a:lvl5pPr algn="l" rtl="0" eaLnBrk="1" fontAlgn="base" hangingPunct="1">
        <a:lnSpc>
          <a:spcPct val="90000"/>
        </a:lnSpc>
        <a:spcBef>
          <a:spcPct val="0"/>
        </a:spcBef>
        <a:spcAft>
          <a:spcPct val="0"/>
        </a:spcAft>
        <a:defRPr sz="1477">
          <a:solidFill>
            <a:schemeClr val="tx1"/>
          </a:solidFill>
          <a:latin typeface="Trebuchet MS" pitchFamily="34" charset="0"/>
        </a:defRPr>
      </a:lvl5pPr>
      <a:lvl6pPr marL="422041" algn="l" rtl="0" eaLnBrk="1" fontAlgn="base" hangingPunct="1">
        <a:lnSpc>
          <a:spcPct val="90000"/>
        </a:lnSpc>
        <a:spcBef>
          <a:spcPct val="0"/>
        </a:spcBef>
        <a:spcAft>
          <a:spcPct val="0"/>
        </a:spcAft>
        <a:defRPr sz="1477">
          <a:solidFill>
            <a:schemeClr val="tx1"/>
          </a:solidFill>
          <a:latin typeface="Trebuchet MS" pitchFamily="34" charset="0"/>
        </a:defRPr>
      </a:lvl6pPr>
      <a:lvl7pPr marL="844083" algn="l" rtl="0" eaLnBrk="1" fontAlgn="base" hangingPunct="1">
        <a:lnSpc>
          <a:spcPct val="90000"/>
        </a:lnSpc>
        <a:spcBef>
          <a:spcPct val="0"/>
        </a:spcBef>
        <a:spcAft>
          <a:spcPct val="0"/>
        </a:spcAft>
        <a:defRPr sz="1477">
          <a:solidFill>
            <a:schemeClr val="tx1"/>
          </a:solidFill>
          <a:latin typeface="Trebuchet MS" pitchFamily="34" charset="0"/>
        </a:defRPr>
      </a:lvl7pPr>
      <a:lvl8pPr marL="1266124" algn="l" rtl="0" eaLnBrk="1" fontAlgn="base" hangingPunct="1">
        <a:lnSpc>
          <a:spcPct val="90000"/>
        </a:lnSpc>
        <a:spcBef>
          <a:spcPct val="0"/>
        </a:spcBef>
        <a:spcAft>
          <a:spcPct val="0"/>
        </a:spcAft>
        <a:defRPr sz="1477">
          <a:solidFill>
            <a:schemeClr val="tx1"/>
          </a:solidFill>
          <a:latin typeface="Trebuchet MS" pitchFamily="34" charset="0"/>
        </a:defRPr>
      </a:lvl8pPr>
      <a:lvl9pPr marL="1688165" algn="l" rtl="0" eaLnBrk="1" fontAlgn="base" hangingPunct="1">
        <a:lnSpc>
          <a:spcPct val="90000"/>
        </a:lnSpc>
        <a:spcBef>
          <a:spcPct val="0"/>
        </a:spcBef>
        <a:spcAft>
          <a:spcPct val="0"/>
        </a:spcAft>
        <a:defRPr sz="1477">
          <a:solidFill>
            <a:schemeClr val="tx1"/>
          </a:solidFill>
          <a:latin typeface="Trebuchet MS" pitchFamily="34" charset="0"/>
        </a:defRPr>
      </a:lvl9pPr>
    </p:titleStyle>
    <p:bodyStyle>
      <a:lvl1pPr marL="172920" indent="-172920" algn="l" rtl="0" eaLnBrk="1" fontAlgn="base" hangingPunct="1">
        <a:spcBef>
          <a:spcPct val="100000"/>
        </a:spcBef>
        <a:spcAft>
          <a:spcPct val="0"/>
        </a:spcAft>
        <a:buSzPct val="90000"/>
        <a:buChar char="•"/>
        <a:defRPr sz="1477">
          <a:solidFill>
            <a:srgbClr val="000000"/>
          </a:solidFill>
          <a:latin typeface="Calibri" pitchFamily="34" charset="0"/>
          <a:ea typeface="+mn-ea"/>
          <a:cs typeface="Calibri" pitchFamily="34" charset="0"/>
        </a:defRPr>
      </a:lvl1pPr>
      <a:lvl2pPr marL="422041" indent="-172920" algn="l" rtl="0" eaLnBrk="1" fontAlgn="base" hangingPunct="1">
        <a:spcBef>
          <a:spcPct val="30000"/>
        </a:spcBef>
        <a:spcAft>
          <a:spcPct val="0"/>
        </a:spcAft>
        <a:buSzPct val="100000"/>
        <a:buChar char="–"/>
        <a:defRPr sz="1477">
          <a:solidFill>
            <a:srgbClr val="000000"/>
          </a:solidFill>
          <a:latin typeface="Calibri" pitchFamily="34" charset="0"/>
          <a:cs typeface="Calibri" pitchFamily="34" charset="0"/>
        </a:defRPr>
      </a:lvl2pPr>
      <a:lvl3pPr marL="652113" indent="-143611" algn="l" rtl="0" eaLnBrk="1" fontAlgn="base" hangingPunct="1">
        <a:spcBef>
          <a:spcPct val="30000"/>
        </a:spcBef>
        <a:spcAft>
          <a:spcPct val="0"/>
        </a:spcAft>
        <a:buSzPct val="70000"/>
        <a:buChar char="•"/>
        <a:defRPr sz="1292">
          <a:solidFill>
            <a:srgbClr val="000000"/>
          </a:solidFill>
          <a:latin typeface="Calibri" pitchFamily="34" charset="0"/>
          <a:cs typeface="Calibri" pitchFamily="34" charset="0"/>
        </a:defRPr>
      </a:lvl3pPr>
      <a:lvl4pPr marL="911492" indent="-162662" algn="l" rtl="0" eaLnBrk="1" fontAlgn="base" hangingPunct="1">
        <a:spcBef>
          <a:spcPct val="30000"/>
        </a:spcBef>
        <a:spcAft>
          <a:spcPct val="0"/>
        </a:spcAft>
        <a:buSzPct val="100000"/>
        <a:buChar char="-"/>
        <a:defRPr sz="1292">
          <a:solidFill>
            <a:srgbClr val="000000"/>
          </a:solidFill>
          <a:latin typeface="Calibri" pitchFamily="34" charset="0"/>
          <a:cs typeface="Calibri" pitchFamily="34" charset="0"/>
        </a:defRPr>
      </a:lvl4pPr>
      <a:lvl5pPr marL="1170872" indent="-172920" algn="l" rtl="0" eaLnBrk="1" fontAlgn="base" hangingPunct="1">
        <a:spcBef>
          <a:spcPct val="30000"/>
        </a:spcBef>
        <a:spcAft>
          <a:spcPct val="0"/>
        </a:spcAft>
        <a:buSzPct val="50000"/>
        <a:buChar char="•"/>
        <a:defRPr sz="1292">
          <a:solidFill>
            <a:srgbClr val="000000"/>
          </a:solidFill>
          <a:latin typeface="Calibri" pitchFamily="34" charset="0"/>
          <a:cs typeface="Calibri" pitchFamily="34" charset="0"/>
        </a:defRPr>
      </a:lvl5pPr>
      <a:lvl6pPr marL="1592913" indent="-172920" algn="l" rtl="0" eaLnBrk="1" fontAlgn="base" hangingPunct="1">
        <a:spcBef>
          <a:spcPct val="30000"/>
        </a:spcBef>
        <a:spcAft>
          <a:spcPct val="0"/>
        </a:spcAft>
        <a:buSzPct val="50000"/>
        <a:buChar char="•"/>
        <a:defRPr sz="1292">
          <a:solidFill>
            <a:srgbClr val="000000"/>
          </a:solidFill>
          <a:latin typeface="+mn-lt"/>
        </a:defRPr>
      </a:lvl6pPr>
      <a:lvl7pPr marL="2014955" indent="-172920" algn="l" rtl="0" eaLnBrk="1" fontAlgn="base" hangingPunct="1">
        <a:spcBef>
          <a:spcPct val="30000"/>
        </a:spcBef>
        <a:spcAft>
          <a:spcPct val="0"/>
        </a:spcAft>
        <a:buSzPct val="50000"/>
        <a:buChar char="•"/>
        <a:defRPr sz="1292">
          <a:solidFill>
            <a:srgbClr val="000000"/>
          </a:solidFill>
          <a:latin typeface="+mn-lt"/>
        </a:defRPr>
      </a:lvl7pPr>
      <a:lvl8pPr marL="2436996" indent="-172920" algn="l" rtl="0" eaLnBrk="1" fontAlgn="base" hangingPunct="1">
        <a:spcBef>
          <a:spcPct val="30000"/>
        </a:spcBef>
        <a:spcAft>
          <a:spcPct val="0"/>
        </a:spcAft>
        <a:buSzPct val="50000"/>
        <a:buChar char="•"/>
        <a:defRPr sz="1292">
          <a:solidFill>
            <a:srgbClr val="000000"/>
          </a:solidFill>
          <a:latin typeface="+mn-lt"/>
        </a:defRPr>
      </a:lvl8pPr>
      <a:lvl9pPr marL="2859037" indent="-172920" algn="l" rtl="0" eaLnBrk="1" fontAlgn="base" hangingPunct="1">
        <a:spcBef>
          <a:spcPct val="30000"/>
        </a:spcBef>
        <a:spcAft>
          <a:spcPct val="0"/>
        </a:spcAft>
        <a:buSzPct val="50000"/>
        <a:buChar char="•"/>
        <a:defRPr sz="1292">
          <a:solidFill>
            <a:srgbClr val="000000"/>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pn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gif"/><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gif"/><Relationship Id="rId7"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9938" y="941887"/>
            <a:ext cx="11301047" cy="900000"/>
          </a:xfrm>
        </p:spPr>
        <p:txBody>
          <a:bodyPr/>
          <a:lstStyle/>
          <a:p>
            <a:pPr algn="ctr"/>
            <a:r>
              <a:rPr lang="en-US" sz="2800" dirty="0" smtClean="0"/>
              <a:t>Telkom’s “Open Access”  Fibre to the Home Network (FTTH)</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5478" y="2763236"/>
            <a:ext cx="3313413" cy="186379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43592"/>
          <a:stretch/>
        </p:blipFill>
        <p:spPr>
          <a:xfrm rot="5400000">
            <a:off x="6198224" y="2765844"/>
            <a:ext cx="1863796" cy="1858582"/>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887" y="2763237"/>
            <a:ext cx="3313413" cy="186379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97609" y="2651782"/>
            <a:ext cx="1863798" cy="2086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93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0347733" cy="621323"/>
          </a:xfrm>
        </p:spPr>
        <p:txBody>
          <a:bodyPr/>
          <a:lstStyle/>
          <a:p>
            <a:pPr algn="ctr"/>
            <a:r>
              <a:rPr lang="en-US" sz="3200" dirty="0"/>
              <a:t>Some frequently asked questions</a:t>
            </a:r>
          </a:p>
        </p:txBody>
      </p:sp>
      <p:sp>
        <p:nvSpPr>
          <p:cNvPr id="15" name="Rectangle 14"/>
          <p:cNvSpPr>
            <a:spLocks noChangeArrowheads="1"/>
          </p:cNvSpPr>
          <p:nvPr/>
        </p:nvSpPr>
        <p:spPr bwMode="gray">
          <a:xfrm>
            <a:off x="4079632" y="902599"/>
            <a:ext cx="8112367" cy="681994"/>
          </a:xfrm>
          <a:prstGeom prst="rect">
            <a:avLst/>
          </a:prstGeom>
          <a:noFill/>
          <a:ln w="9525">
            <a:solidFill>
              <a:schemeClr val="bg2"/>
            </a:solidFill>
            <a:miter lim="800000"/>
            <a:headEnd/>
            <a:tailEnd/>
          </a:ln>
        </p:spPr>
        <p:txBody>
          <a:bodyPr tIns="126609"/>
          <a:lstStyle/>
          <a:p>
            <a:pPr marL="161196" indent="-161196" algn="just" fontAlgn="base">
              <a:spcBef>
                <a:spcPts val="277"/>
              </a:spcBef>
              <a:spcAft>
                <a:spcPct val="0"/>
              </a:spcAft>
              <a:buFontTx/>
              <a:buChar char="•"/>
            </a:pPr>
            <a:r>
              <a:rPr lang="en-US" sz="1200" dirty="0">
                <a:solidFill>
                  <a:schemeClr val="bg1"/>
                </a:solidFill>
                <a:cs typeface="Calibri" pitchFamily="34" charset="0"/>
              </a:rPr>
              <a:t>Telkom is providing an open access FTTH network in your suburb. For  Value Added services you should approach an appropriate service provider who can provide these specialist services over the FTTH network. </a:t>
            </a:r>
          </a:p>
        </p:txBody>
      </p:sp>
      <p:sp>
        <p:nvSpPr>
          <p:cNvPr id="16" name="Rectangle 7"/>
          <p:cNvSpPr>
            <a:spLocks noChangeArrowheads="1"/>
          </p:cNvSpPr>
          <p:nvPr/>
        </p:nvSpPr>
        <p:spPr bwMode="gray">
          <a:xfrm>
            <a:off x="4079633" y="1754733"/>
            <a:ext cx="8112366" cy="1160582"/>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GB" sz="1200" dirty="0">
                <a:solidFill>
                  <a:schemeClr val="bg1"/>
                </a:solidFill>
                <a:cs typeface="Calibri" pitchFamily="34" charset="0"/>
              </a:rPr>
              <a:t>In terms of the Electronic Communications Act, every licensed operator has the right to build telecommunications networks on public and private land – licensed operators can choose where they build.</a:t>
            </a:r>
          </a:p>
          <a:p>
            <a:pPr marL="167058" indent="-167058" algn="just" fontAlgn="base">
              <a:spcBef>
                <a:spcPts val="277"/>
              </a:spcBef>
              <a:spcAft>
                <a:spcPct val="0"/>
              </a:spcAft>
              <a:buFontTx/>
              <a:buChar char="•"/>
            </a:pPr>
            <a:r>
              <a:rPr lang="en-GB" sz="1200" dirty="0">
                <a:solidFill>
                  <a:schemeClr val="bg1"/>
                </a:solidFill>
                <a:cs typeface="Calibri" pitchFamily="34" charset="0"/>
              </a:rPr>
              <a:t>Telkom has existing networks in most suburbs across the country. Just as rolling out FTTC (Fibre to the Curb)  to some suburbs was a natural evolution of our network to provide better service, investment of FTTH is a natural path to enhancing our service offering to our existing customer base.</a:t>
            </a:r>
          </a:p>
        </p:txBody>
      </p:sp>
      <p:sp>
        <p:nvSpPr>
          <p:cNvPr id="17" name="Rectangle 7"/>
          <p:cNvSpPr>
            <a:spLocks noChangeArrowheads="1"/>
          </p:cNvSpPr>
          <p:nvPr/>
        </p:nvSpPr>
        <p:spPr bwMode="gray">
          <a:xfrm>
            <a:off x="4079633" y="4235549"/>
            <a:ext cx="8112366" cy="1406715"/>
          </a:xfrm>
          <a:prstGeom prst="rect">
            <a:avLst/>
          </a:prstGeom>
          <a:noFill/>
          <a:ln w="9525">
            <a:solidFill>
              <a:schemeClr val="bg2"/>
            </a:solidFill>
            <a:miter lim="800000"/>
            <a:headEnd/>
            <a:tailEnd/>
          </a:ln>
        </p:spPr>
        <p:txBody>
          <a:bodyPr tIns="126609"/>
          <a:lstStyle/>
          <a:p>
            <a:pPr marL="234467" indent="-234467" algn="just" fontAlgn="base">
              <a:spcBef>
                <a:spcPts val="277"/>
              </a:spcBef>
              <a:spcAft>
                <a:spcPct val="0"/>
              </a:spcAft>
              <a:buFontTx/>
              <a:buChar char="•"/>
            </a:pPr>
            <a:r>
              <a:rPr lang="en-US" sz="1200" dirty="0">
                <a:solidFill>
                  <a:schemeClr val="bg1"/>
                </a:solidFill>
                <a:cs typeface="Calibri" pitchFamily="34" charset="0"/>
              </a:rPr>
              <a:t>Telkom’s Wholesale and Networks organisation a business unit separate from Telkom Retail.</a:t>
            </a:r>
          </a:p>
          <a:p>
            <a:pPr marL="234467" indent="-234467" algn="just" fontAlgn="base">
              <a:spcBef>
                <a:spcPts val="277"/>
              </a:spcBef>
              <a:spcAft>
                <a:spcPct val="0"/>
              </a:spcAft>
              <a:buFontTx/>
              <a:buChar char="•"/>
            </a:pPr>
            <a:r>
              <a:rPr lang="en-US" sz="1200" dirty="0">
                <a:solidFill>
                  <a:schemeClr val="bg1"/>
                </a:solidFill>
                <a:cs typeface="Calibri" pitchFamily="34" charset="0"/>
              </a:rPr>
              <a:t>Telkom’s Wholesale and Networks supplies connectivity and services to all the major licensed operators and Internet Service Providers. Telkom Retail is just one of its </a:t>
            </a:r>
            <a:r>
              <a:rPr lang="en-US" sz="1200" dirty="0" smtClean="0">
                <a:solidFill>
                  <a:schemeClr val="bg1"/>
                </a:solidFill>
                <a:cs typeface="Calibri" pitchFamily="34" charset="0"/>
              </a:rPr>
              <a:t>customers.</a:t>
            </a:r>
            <a:endParaRPr lang="en-US" sz="1200" dirty="0">
              <a:solidFill>
                <a:schemeClr val="bg1"/>
              </a:solidFill>
              <a:cs typeface="Calibri" pitchFamily="34" charset="0"/>
            </a:endParaRPr>
          </a:p>
          <a:p>
            <a:pPr marL="234467" indent="-234467" algn="just" fontAlgn="base">
              <a:spcBef>
                <a:spcPts val="277"/>
              </a:spcBef>
              <a:spcAft>
                <a:spcPct val="0"/>
              </a:spcAft>
              <a:buFontTx/>
              <a:buChar char="•"/>
            </a:pPr>
            <a:r>
              <a:rPr lang="en-US" sz="1200" dirty="0">
                <a:solidFill>
                  <a:schemeClr val="bg1"/>
                </a:solidFill>
                <a:cs typeface="Calibri" pitchFamily="34" charset="0"/>
              </a:rPr>
              <a:t>In terms of the Competitions Act, and a Competitions Tribunal ruling, Telkom’s Wholesale and Networks organisation cannot favour Telkom Retail above its other customers. For this reason, Telkom’s Wholesale and Networks organisation does not promote Telkom Retail products and services.</a:t>
            </a:r>
            <a:endParaRPr lang="en-GB" sz="1200" dirty="0">
              <a:solidFill>
                <a:schemeClr val="bg1"/>
              </a:solidFill>
              <a:cs typeface="Calibri" pitchFamily="34" charset="0"/>
            </a:endParaRPr>
          </a:p>
        </p:txBody>
      </p:sp>
      <p:sp>
        <p:nvSpPr>
          <p:cNvPr id="21" name="Rectangle 20"/>
          <p:cNvSpPr>
            <a:spLocks noChangeArrowheads="1"/>
          </p:cNvSpPr>
          <p:nvPr/>
        </p:nvSpPr>
        <p:spPr bwMode="gray">
          <a:xfrm>
            <a:off x="123226" y="902599"/>
            <a:ext cx="3956406" cy="681994"/>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srgbClr val="000000"/>
                </a:solidFill>
                <a:cs typeface="Calibri" pitchFamily="34" charset="0"/>
              </a:rPr>
              <a:t>What about CCTV, smart metering </a:t>
            </a:r>
            <a:r>
              <a:rPr lang="en-GB" sz="1292" b="1" dirty="0" smtClean="0">
                <a:solidFill>
                  <a:srgbClr val="000000"/>
                </a:solidFill>
                <a:cs typeface="Calibri" pitchFamily="34" charset="0"/>
              </a:rPr>
              <a:t>etc.</a:t>
            </a:r>
            <a:endParaRPr lang="en-GB" sz="1292" b="1" dirty="0">
              <a:solidFill>
                <a:srgbClr val="000000"/>
              </a:solidFill>
              <a:cs typeface="Calibri" pitchFamily="34" charset="0"/>
            </a:endParaRPr>
          </a:p>
        </p:txBody>
      </p:sp>
      <p:sp>
        <p:nvSpPr>
          <p:cNvPr id="22" name="Rectangle 8"/>
          <p:cNvSpPr>
            <a:spLocks noChangeArrowheads="1"/>
          </p:cNvSpPr>
          <p:nvPr/>
        </p:nvSpPr>
        <p:spPr bwMode="gray">
          <a:xfrm>
            <a:off x="123224" y="4235550"/>
            <a:ext cx="3956409" cy="1406714"/>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Why can’t you sell me a Telkom service?</a:t>
            </a:r>
          </a:p>
        </p:txBody>
      </p:sp>
      <p:sp>
        <p:nvSpPr>
          <p:cNvPr id="30" name="Rectangle 29"/>
          <p:cNvSpPr/>
          <p:nvPr/>
        </p:nvSpPr>
        <p:spPr bwMode="auto">
          <a:xfrm>
            <a:off x="186396" y="4764294"/>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4</a:t>
            </a:r>
            <a:endParaRPr lang="en-GB" sz="1292" b="1" dirty="0">
              <a:solidFill>
                <a:prstClr val="white"/>
              </a:solidFill>
            </a:endParaRPr>
          </a:p>
        </p:txBody>
      </p:sp>
      <p:sp>
        <p:nvSpPr>
          <p:cNvPr id="31" name="Rectangle 8"/>
          <p:cNvSpPr>
            <a:spLocks noChangeArrowheads="1"/>
          </p:cNvSpPr>
          <p:nvPr/>
        </p:nvSpPr>
        <p:spPr bwMode="gray">
          <a:xfrm>
            <a:off x="113397" y="1754732"/>
            <a:ext cx="3966235" cy="116058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Another </a:t>
            </a:r>
            <a:r>
              <a:rPr lang="en-GB" sz="1292" b="1" dirty="0">
                <a:solidFill>
                  <a:srgbClr val="000000"/>
                </a:solidFill>
                <a:cs typeface="Calibri" pitchFamily="34" charset="0"/>
              </a:rPr>
              <a:t>Operator has indicated that they will fibre my area?</a:t>
            </a:r>
          </a:p>
        </p:txBody>
      </p:sp>
      <p:sp>
        <p:nvSpPr>
          <p:cNvPr id="32" name="Rectangle 7"/>
          <p:cNvSpPr>
            <a:spLocks noChangeArrowheads="1"/>
          </p:cNvSpPr>
          <p:nvPr/>
        </p:nvSpPr>
        <p:spPr bwMode="gray">
          <a:xfrm>
            <a:off x="4079632" y="3079192"/>
            <a:ext cx="8112367" cy="970936"/>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a:solidFill>
                  <a:schemeClr val="bg1"/>
                </a:solidFill>
                <a:cs typeface="Calibri" pitchFamily="34" charset="0"/>
              </a:rPr>
              <a:t>If you have an existing copper based Telkom service you will not be immediately obliged to take </a:t>
            </a:r>
            <a:r>
              <a:rPr lang="en-US" sz="1200" dirty="0" smtClean="0">
                <a:solidFill>
                  <a:schemeClr val="bg1"/>
                </a:solidFill>
                <a:cs typeface="Calibri" pitchFamily="34" charset="0"/>
              </a:rPr>
              <a:t>a </a:t>
            </a:r>
            <a:r>
              <a:rPr lang="en-US" sz="1200" dirty="0">
                <a:solidFill>
                  <a:schemeClr val="bg1"/>
                </a:solidFill>
                <a:cs typeface="Calibri" pitchFamily="34" charset="0"/>
              </a:rPr>
              <a:t>fibre based </a:t>
            </a:r>
            <a:r>
              <a:rPr lang="en-US" sz="1200" dirty="0" smtClean="0">
                <a:solidFill>
                  <a:schemeClr val="bg1"/>
                </a:solidFill>
                <a:cs typeface="Calibri" pitchFamily="34" charset="0"/>
              </a:rPr>
              <a:t>alternative.</a:t>
            </a:r>
            <a:endParaRPr lang="en-US" sz="1200" dirty="0">
              <a:solidFill>
                <a:schemeClr val="bg1"/>
              </a:solidFill>
              <a:cs typeface="Calibri" pitchFamily="34" charset="0"/>
            </a:endParaRPr>
          </a:p>
          <a:p>
            <a:pPr marL="167058" indent="-167058" algn="just" fontAlgn="base">
              <a:spcBef>
                <a:spcPts val="277"/>
              </a:spcBef>
              <a:spcAft>
                <a:spcPct val="0"/>
              </a:spcAft>
              <a:buFontTx/>
              <a:buChar char="•"/>
            </a:pPr>
            <a:r>
              <a:rPr lang="en-US" sz="1200" dirty="0">
                <a:solidFill>
                  <a:schemeClr val="bg1"/>
                </a:solidFill>
                <a:cs typeface="Calibri" pitchFamily="34" charset="0"/>
              </a:rPr>
              <a:t>Bear in mind that Telkom is making this major investment in your area not only to provide higher speed broadband, but also to improve the quality of service in your area. Not moving to fibre may mean that you are missing </a:t>
            </a:r>
            <a:r>
              <a:rPr lang="en-US" sz="1200" dirty="0" smtClean="0">
                <a:solidFill>
                  <a:schemeClr val="bg1"/>
                </a:solidFill>
                <a:cs typeface="Calibri" pitchFamily="34" charset="0"/>
              </a:rPr>
              <a:t>out.</a:t>
            </a:r>
            <a:endParaRPr lang="en-US" sz="1200" dirty="0">
              <a:solidFill>
                <a:schemeClr val="bg1"/>
              </a:solidFill>
              <a:cs typeface="Calibri" pitchFamily="34" charset="0"/>
            </a:endParaRPr>
          </a:p>
        </p:txBody>
      </p:sp>
      <p:sp>
        <p:nvSpPr>
          <p:cNvPr id="33" name="Rectangle 8"/>
          <p:cNvSpPr>
            <a:spLocks noChangeArrowheads="1"/>
          </p:cNvSpPr>
          <p:nvPr/>
        </p:nvSpPr>
        <p:spPr bwMode="gray">
          <a:xfrm>
            <a:off x="123225" y="3079192"/>
            <a:ext cx="3956408" cy="970936"/>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I live in the area and don’t want a fibre connection</a:t>
            </a:r>
          </a:p>
        </p:txBody>
      </p:sp>
      <p:sp>
        <p:nvSpPr>
          <p:cNvPr id="34" name="Rectangle 33"/>
          <p:cNvSpPr/>
          <p:nvPr/>
        </p:nvSpPr>
        <p:spPr bwMode="auto">
          <a:xfrm>
            <a:off x="173621" y="3367193"/>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a:solidFill>
                  <a:prstClr val="white"/>
                </a:solidFill>
              </a:rPr>
              <a:t>3</a:t>
            </a:r>
          </a:p>
        </p:txBody>
      </p:sp>
      <p:sp>
        <p:nvSpPr>
          <p:cNvPr id="41" name="Rectangle 40"/>
          <p:cNvSpPr/>
          <p:nvPr/>
        </p:nvSpPr>
        <p:spPr bwMode="auto">
          <a:xfrm>
            <a:off x="173620" y="1102650"/>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1</a:t>
            </a:r>
            <a:endParaRPr lang="en-GB" sz="1292" b="1" dirty="0">
              <a:solidFill>
                <a:prstClr val="white"/>
              </a:solidFill>
            </a:endParaRPr>
          </a:p>
        </p:txBody>
      </p:sp>
      <p:sp>
        <p:nvSpPr>
          <p:cNvPr id="42" name="Rectangle 41"/>
          <p:cNvSpPr/>
          <p:nvPr/>
        </p:nvSpPr>
        <p:spPr bwMode="auto">
          <a:xfrm>
            <a:off x="186396" y="2176471"/>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2</a:t>
            </a:r>
            <a:endParaRPr lang="en-GB" sz="1292" b="1" dirty="0">
              <a:solidFill>
                <a:prstClr val="white"/>
              </a:solidFill>
            </a:endParaRPr>
          </a:p>
        </p:txBody>
      </p:sp>
    </p:spTree>
    <p:extLst>
      <p:ext uri="{BB962C8B-B14F-4D97-AF65-F5344CB8AC3E}">
        <p14:creationId xmlns:p14="http://schemas.microsoft.com/office/powerpoint/2010/main" val="16440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92" y="590195"/>
            <a:ext cx="10347733" cy="900000"/>
          </a:xfrm>
        </p:spPr>
        <p:txBody>
          <a:bodyPr/>
          <a:lstStyle/>
          <a:p>
            <a:r>
              <a:rPr lang="en-US" sz="3200" dirty="0" smtClean="0"/>
              <a:t>Why Telkom ?</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225" y="1776932"/>
            <a:ext cx="5250400" cy="2974731"/>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4853732" y="1935444"/>
            <a:ext cx="5293417" cy="900000"/>
          </a:xfrm>
        </p:spPr>
        <p:txBody>
          <a:bodyPr/>
          <a:lstStyle/>
          <a:p>
            <a:pPr marL="342900" indent="-342900">
              <a:buFont typeface="+mj-lt"/>
              <a:buAutoNum type="arabicPeriod"/>
            </a:pPr>
            <a:r>
              <a:rPr lang="en-GB" sz="1400" b="1" dirty="0">
                <a:solidFill>
                  <a:srgbClr val="000000"/>
                </a:solidFill>
                <a:cs typeface="Calibri" pitchFamily="34" charset="0"/>
              </a:rPr>
              <a:t>We have the most extensive fibre </a:t>
            </a:r>
            <a:r>
              <a:rPr lang="en-GB" sz="1400" b="1" dirty="0" smtClean="0">
                <a:solidFill>
                  <a:srgbClr val="000000"/>
                </a:solidFill>
                <a:cs typeface="Calibri" pitchFamily="34" charset="0"/>
              </a:rPr>
              <a:t>network.</a:t>
            </a:r>
          </a:p>
          <a:p>
            <a:pPr marL="342900" indent="-342900">
              <a:buFont typeface="+mj-lt"/>
              <a:buAutoNum type="arabicPeriod"/>
            </a:pPr>
            <a:endParaRPr lang="en-GB" sz="1400" b="1" dirty="0">
              <a:solidFill>
                <a:srgbClr val="000000"/>
              </a:solidFill>
              <a:cs typeface="Calibri" pitchFamily="34" charset="0"/>
            </a:endParaRPr>
          </a:p>
          <a:p>
            <a:pPr marL="342900" indent="-342900">
              <a:buFont typeface="+mj-lt"/>
              <a:buAutoNum type="arabicPeriod"/>
            </a:pPr>
            <a:r>
              <a:rPr lang="en-GB" sz="1400" b="1" dirty="0">
                <a:solidFill>
                  <a:srgbClr val="000000"/>
                </a:solidFill>
                <a:cs typeface="Calibri" pitchFamily="34" charset="0"/>
              </a:rPr>
              <a:t>Telkom is </a:t>
            </a:r>
            <a:r>
              <a:rPr lang="en-GB" sz="1400" b="1" dirty="0" smtClean="0">
                <a:solidFill>
                  <a:srgbClr val="000000"/>
                </a:solidFill>
                <a:cs typeface="Calibri" pitchFamily="34" charset="0"/>
              </a:rPr>
              <a:t>the leader </a:t>
            </a:r>
            <a:r>
              <a:rPr lang="en-GB" sz="1400" b="1" dirty="0">
                <a:solidFill>
                  <a:srgbClr val="000000"/>
                </a:solidFill>
                <a:cs typeface="Calibri" pitchFamily="34" charset="0"/>
              </a:rPr>
              <a:t>in Fibre Technology and FTTH</a:t>
            </a:r>
          </a:p>
          <a:p>
            <a:pPr marL="342900" indent="-342900">
              <a:buFont typeface="+mj-lt"/>
              <a:buAutoNum type="arabicPeriod"/>
            </a:pPr>
            <a:endParaRPr lang="en-GB" sz="1400" b="1" dirty="0" smtClean="0">
              <a:solidFill>
                <a:srgbClr val="000000"/>
              </a:solidFill>
              <a:cs typeface="Calibri" pitchFamily="34" charset="0"/>
            </a:endParaRPr>
          </a:p>
          <a:p>
            <a:pPr marL="342900" indent="-342900">
              <a:buFont typeface="+mj-lt"/>
              <a:buAutoNum type="arabicPeriod"/>
            </a:pPr>
            <a:r>
              <a:rPr lang="en-GB" sz="1400" b="1" dirty="0">
                <a:solidFill>
                  <a:srgbClr val="000000"/>
                </a:solidFill>
                <a:cs typeface="Calibri" pitchFamily="34" charset="0"/>
              </a:rPr>
              <a:t>One Network</a:t>
            </a:r>
          </a:p>
          <a:p>
            <a:pPr marL="342900" indent="-342900">
              <a:buFont typeface="+mj-lt"/>
              <a:buAutoNum type="arabicPeriod"/>
            </a:pPr>
            <a:endParaRPr lang="en-GB" sz="1400" b="1" dirty="0" smtClean="0">
              <a:solidFill>
                <a:srgbClr val="000000"/>
              </a:solidFill>
              <a:cs typeface="Calibri" pitchFamily="34" charset="0"/>
            </a:endParaRPr>
          </a:p>
          <a:p>
            <a:pPr marL="342900" indent="-342900">
              <a:buFont typeface="+mj-lt"/>
              <a:buAutoNum type="arabicPeriod"/>
            </a:pPr>
            <a:r>
              <a:rPr lang="en-GB" sz="1400" b="1" dirty="0">
                <a:solidFill>
                  <a:prstClr val="black"/>
                </a:solidFill>
                <a:cs typeface="Calibri" pitchFamily="34" charset="0"/>
              </a:rPr>
              <a:t>Easier installation for you</a:t>
            </a:r>
          </a:p>
          <a:p>
            <a:pPr marL="342900" indent="-342900">
              <a:buFont typeface="+mj-lt"/>
              <a:buAutoNum type="arabicPeriod"/>
            </a:pPr>
            <a:endParaRPr lang="en-GB" sz="1400" b="1" dirty="0" smtClean="0">
              <a:solidFill>
                <a:srgbClr val="000000"/>
              </a:solidFill>
              <a:cs typeface="Calibri" pitchFamily="34" charset="0"/>
            </a:endParaRPr>
          </a:p>
          <a:p>
            <a:pPr marL="342900" indent="-342900">
              <a:buFont typeface="+mj-lt"/>
              <a:buAutoNum type="arabicPeriod"/>
            </a:pPr>
            <a:r>
              <a:rPr lang="en-GB" sz="1400" b="1" dirty="0">
                <a:solidFill>
                  <a:prstClr val="black"/>
                </a:solidFill>
                <a:cs typeface="Calibri" pitchFamily="34" charset="0"/>
              </a:rPr>
              <a:t>Field Support                           </a:t>
            </a:r>
          </a:p>
          <a:p>
            <a:endParaRPr lang="en-GB" sz="1400" b="1" dirty="0">
              <a:solidFill>
                <a:srgbClr val="000000"/>
              </a:solidFill>
              <a:cs typeface="Calibri" pitchFamily="34" charset="0"/>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754" y="703384"/>
            <a:ext cx="1852246" cy="613470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96" y="1865066"/>
            <a:ext cx="4239367" cy="3738563"/>
          </a:xfrm>
          <a:prstGeom prst="rect">
            <a:avLst/>
          </a:prstGeom>
        </p:spPr>
      </p:pic>
    </p:spTree>
    <p:extLst>
      <p:ext uri="{BB962C8B-B14F-4D97-AF65-F5344CB8AC3E}">
        <p14:creationId xmlns:p14="http://schemas.microsoft.com/office/powerpoint/2010/main" val="29764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0347733" cy="621323"/>
          </a:xfrm>
        </p:spPr>
        <p:txBody>
          <a:bodyPr/>
          <a:lstStyle/>
          <a:p>
            <a:pPr algn="ctr"/>
            <a:r>
              <a:rPr lang="en-US" sz="3200" dirty="0" smtClean="0"/>
              <a:t>Why Telkom ?</a:t>
            </a:r>
            <a:endParaRPr lang="en-US" sz="3200" dirty="0"/>
          </a:p>
        </p:txBody>
      </p:sp>
      <p:sp>
        <p:nvSpPr>
          <p:cNvPr id="3" name="Rectangle 2"/>
          <p:cNvSpPr>
            <a:spLocks noChangeArrowheads="1"/>
          </p:cNvSpPr>
          <p:nvPr/>
        </p:nvSpPr>
        <p:spPr bwMode="gray">
          <a:xfrm>
            <a:off x="4079632" y="1022034"/>
            <a:ext cx="8112367" cy="942423"/>
          </a:xfrm>
          <a:prstGeom prst="rect">
            <a:avLst/>
          </a:prstGeom>
          <a:noFill/>
          <a:ln w="9525">
            <a:solidFill>
              <a:schemeClr val="bg2"/>
            </a:solidFill>
            <a:miter lim="800000"/>
            <a:headEnd/>
            <a:tailEnd/>
          </a:ln>
        </p:spPr>
        <p:txBody>
          <a:bodyPr tIns="126609"/>
          <a:lstStyle/>
          <a:p>
            <a:pPr marL="161196" indent="-161196" algn="just" fontAlgn="base">
              <a:spcBef>
                <a:spcPts val="277"/>
              </a:spcBef>
              <a:spcAft>
                <a:spcPct val="0"/>
              </a:spcAft>
              <a:buFontTx/>
              <a:buChar char="•"/>
            </a:pPr>
            <a:r>
              <a:rPr lang="en-US" sz="1200" dirty="0" smtClean="0">
                <a:solidFill>
                  <a:schemeClr val="bg1"/>
                </a:solidFill>
                <a:cs typeface="Calibri" pitchFamily="34" charset="0"/>
              </a:rPr>
              <a:t>If you are in an established area in a city or town, there is a good chance that your area is already covered by an existing Telkom copper cable network.</a:t>
            </a:r>
          </a:p>
          <a:p>
            <a:pPr marL="161196" indent="-161196" algn="just" fontAlgn="base">
              <a:spcBef>
                <a:spcPts val="277"/>
              </a:spcBef>
              <a:spcAft>
                <a:spcPct val="0"/>
              </a:spcAft>
              <a:buFontTx/>
              <a:buChar char="•"/>
            </a:pPr>
            <a:r>
              <a:rPr lang="en-US" sz="1200" dirty="0" smtClean="0">
                <a:solidFill>
                  <a:schemeClr val="bg1"/>
                </a:solidFill>
                <a:cs typeface="Calibri" pitchFamily="34" charset="0"/>
              </a:rPr>
              <a:t>We make use of our existing ducts, pole routes and rights of way, leading to less construction work and less disruption. </a:t>
            </a:r>
          </a:p>
          <a:p>
            <a:pPr marL="161196" indent="-161196" algn="just" fontAlgn="base">
              <a:spcBef>
                <a:spcPts val="277"/>
              </a:spcBef>
              <a:spcAft>
                <a:spcPct val="0"/>
              </a:spcAft>
              <a:buFontTx/>
              <a:buChar char="•"/>
            </a:pPr>
            <a:endParaRPr lang="en-GB" sz="1200" dirty="0">
              <a:solidFill>
                <a:schemeClr val="bg1"/>
              </a:solidFill>
              <a:cs typeface="Calibri" pitchFamily="34" charset="0"/>
            </a:endParaRPr>
          </a:p>
        </p:txBody>
      </p:sp>
      <p:sp>
        <p:nvSpPr>
          <p:cNvPr id="4" name="Rectangle 7"/>
          <p:cNvSpPr>
            <a:spLocks noChangeArrowheads="1"/>
          </p:cNvSpPr>
          <p:nvPr/>
        </p:nvSpPr>
        <p:spPr bwMode="gray">
          <a:xfrm>
            <a:off x="4079636" y="2189785"/>
            <a:ext cx="8112364" cy="683605"/>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GB" sz="1200" dirty="0" smtClean="0">
                <a:solidFill>
                  <a:schemeClr val="bg1"/>
                </a:solidFill>
                <a:cs typeface="Calibri" pitchFamily="34" charset="0"/>
              </a:rPr>
              <a:t>Telkom has been installing optic fibre since 1985, and has over 140 000 route km of fibre in its network.</a:t>
            </a:r>
          </a:p>
          <a:p>
            <a:pPr marL="167058" indent="-167058" algn="just" fontAlgn="base">
              <a:spcBef>
                <a:spcPts val="277"/>
              </a:spcBef>
              <a:spcAft>
                <a:spcPct val="0"/>
              </a:spcAft>
              <a:buFontTx/>
              <a:buChar char="•"/>
            </a:pPr>
            <a:r>
              <a:rPr lang="en-GB" sz="1200" dirty="0" smtClean="0">
                <a:solidFill>
                  <a:schemeClr val="bg1"/>
                </a:solidFill>
                <a:cs typeface="Calibri" pitchFamily="34" charset="0"/>
              </a:rPr>
              <a:t>By March 2015 Telkom’s FTTH network had already “passed” 31 000 homes .</a:t>
            </a:r>
            <a:endParaRPr lang="en-GB" sz="1200" dirty="0">
              <a:solidFill>
                <a:schemeClr val="bg1"/>
              </a:solidFill>
              <a:cs typeface="Calibri" pitchFamily="34" charset="0"/>
            </a:endParaRPr>
          </a:p>
          <a:p>
            <a:pPr marL="167058" indent="-167058" algn="just" fontAlgn="base">
              <a:spcBef>
                <a:spcPts val="277"/>
              </a:spcBef>
              <a:spcAft>
                <a:spcPct val="0"/>
              </a:spcAft>
              <a:buFontTx/>
              <a:buChar char="•"/>
            </a:pPr>
            <a:endParaRPr lang="en-GB" sz="1200" dirty="0">
              <a:solidFill>
                <a:schemeClr val="bg1"/>
              </a:solidFill>
              <a:cs typeface="Calibri" pitchFamily="34" charset="0"/>
            </a:endParaRPr>
          </a:p>
        </p:txBody>
      </p:sp>
      <p:sp>
        <p:nvSpPr>
          <p:cNvPr id="6" name="Rectangle 7"/>
          <p:cNvSpPr>
            <a:spLocks noChangeArrowheads="1"/>
          </p:cNvSpPr>
          <p:nvPr/>
        </p:nvSpPr>
        <p:spPr bwMode="gray">
          <a:xfrm>
            <a:off x="4067913" y="4232388"/>
            <a:ext cx="8124086" cy="1646121"/>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smtClean="0">
                <a:solidFill>
                  <a:schemeClr val="bg1"/>
                </a:solidFill>
                <a:cs typeface="Calibri" pitchFamily="34" charset="0"/>
              </a:rPr>
              <a:t>Our FTTH does not bring fibre to your doorstep, it  brings the fibre </a:t>
            </a:r>
            <a:r>
              <a:rPr lang="en-US" sz="1200" i="1" dirty="0" smtClean="0">
                <a:solidFill>
                  <a:schemeClr val="bg1"/>
                </a:solidFill>
                <a:cs typeface="Calibri" pitchFamily="34" charset="0"/>
              </a:rPr>
              <a:t>right into your house</a:t>
            </a:r>
            <a:r>
              <a:rPr lang="en-US" sz="1200" dirty="0" smtClean="0">
                <a:solidFill>
                  <a:schemeClr val="bg1"/>
                </a:solidFill>
                <a:cs typeface="Calibri" pitchFamily="34" charset="0"/>
              </a:rPr>
              <a:t>. While other operators may stop at your boundary, we bring the fibre and ONT right into your home.</a:t>
            </a:r>
          </a:p>
          <a:p>
            <a:pPr marL="167058" indent="-167058" algn="just" fontAlgn="base">
              <a:spcBef>
                <a:spcPts val="277"/>
              </a:spcBef>
              <a:spcAft>
                <a:spcPct val="0"/>
              </a:spcAft>
              <a:buFontTx/>
              <a:buChar char="•"/>
            </a:pPr>
            <a:r>
              <a:rPr lang="en-US" sz="1200" dirty="0" smtClean="0">
                <a:solidFill>
                  <a:schemeClr val="bg1"/>
                </a:solidFill>
                <a:cs typeface="Calibri" pitchFamily="34" charset="0"/>
              </a:rPr>
              <a:t>All we require is that you provide a pipe from your boundary wall to the house.</a:t>
            </a:r>
          </a:p>
          <a:p>
            <a:pPr marL="624258" lvl="1" indent="-167058" algn="just" fontAlgn="base">
              <a:spcBef>
                <a:spcPts val="277"/>
              </a:spcBef>
              <a:spcAft>
                <a:spcPct val="0"/>
              </a:spcAft>
              <a:buFontTx/>
              <a:buChar char="•"/>
            </a:pPr>
            <a:r>
              <a:rPr lang="en-US" sz="1200" dirty="0" smtClean="0">
                <a:solidFill>
                  <a:schemeClr val="bg1"/>
                </a:solidFill>
                <a:cs typeface="Calibri" pitchFamily="34" charset="0"/>
              </a:rPr>
              <a:t>If you don’t want the hassle</a:t>
            </a:r>
            <a:r>
              <a:rPr lang="en-US" sz="1200" dirty="0">
                <a:solidFill>
                  <a:schemeClr val="bg1"/>
                </a:solidFill>
                <a:cs typeface="Calibri" pitchFamily="34" charset="0"/>
              </a:rPr>
              <a:t> of </a:t>
            </a:r>
            <a:r>
              <a:rPr lang="en-US" sz="1200" dirty="0" smtClean="0">
                <a:solidFill>
                  <a:schemeClr val="bg1"/>
                </a:solidFill>
                <a:cs typeface="Calibri" pitchFamily="34" charset="0"/>
              </a:rPr>
              <a:t>arranging for the installation of this duct, we can do it for you at a competitive cost.</a:t>
            </a:r>
          </a:p>
          <a:p>
            <a:pPr marL="624258" lvl="1" indent="-167058" algn="just" fontAlgn="base">
              <a:spcBef>
                <a:spcPts val="277"/>
              </a:spcBef>
              <a:spcAft>
                <a:spcPct val="0"/>
              </a:spcAft>
              <a:buFontTx/>
              <a:buChar char="•"/>
            </a:pPr>
            <a:r>
              <a:rPr lang="en-US" sz="1200" dirty="0" smtClean="0">
                <a:solidFill>
                  <a:schemeClr val="bg1"/>
                </a:solidFill>
                <a:cs typeface="Calibri" pitchFamily="34" charset="0"/>
              </a:rPr>
              <a:t>If you are already one of our 2.7 million customers, chances are that we can use the existing entry channels into your house.</a:t>
            </a:r>
            <a:endParaRPr lang="en-US" sz="1200" dirty="0">
              <a:solidFill>
                <a:schemeClr val="bg1"/>
              </a:solidFill>
              <a:cs typeface="Calibri" pitchFamily="34" charset="0"/>
            </a:endParaRPr>
          </a:p>
        </p:txBody>
      </p:sp>
      <p:sp>
        <p:nvSpPr>
          <p:cNvPr id="7" name="Rectangle 7"/>
          <p:cNvSpPr>
            <a:spLocks noChangeArrowheads="1"/>
          </p:cNvSpPr>
          <p:nvPr/>
        </p:nvSpPr>
        <p:spPr bwMode="gray">
          <a:xfrm>
            <a:off x="4079633" y="6044269"/>
            <a:ext cx="8112366" cy="521299"/>
          </a:xfrm>
          <a:prstGeom prst="rect">
            <a:avLst/>
          </a:prstGeom>
          <a:noFill/>
          <a:ln w="9525">
            <a:solidFill>
              <a:schemeClr val="bg2"/>
            </a:solidFill>
            <a:miter lim="800000"/>
            <a:headEnd/>
            <a:tailEnd/>
          </a:ln>
        </p:spPr>
        <p:txBody>
          <a:bodyPr tIns="126609"/>
          <a:lstStyle/>
          <a:p>
            <a:pPr marL="234467" indent="-234467" algn="just" fontAlgn="base">
              <a:spcBef>
                <a:spcPts val="277"/>
              </a:spcBef>
              <a:spcAft>
                <a:spcPct val="0"/>
              </a:spcAft>
              <a:buFontTx/>
              <a:buChar char="•"/>
            </a:pPr>
            <a:r>
              <a:rPr lang="en-US" sz="1200" dirty="0" smtClean="0">
                <a:solidFill>
                  <a:schemeClr val="bg1"/>
                </a:solidFill>
                <a:cs typeface="Calibri" pitchFamily="34" charset="0"/>
              </a:rPr>
              <a:t>Telkom has a large force of experienced field technicians, backed up by a network of service providers, who provide installation and assurance services.</a:t>
            </a:r>
            <a:endParaRPr lang="en-GB" sz="1200" dirty="0">
              <a:solidFill>
                <a:schemeClr val="bg1"/>
              </a:solidFill>
              <a:cs typeface="Calibri" pitchFamily="34" charset="0"/>
            </a:endParaRPr>
          </a:p>
        </p:txBody>
      </p:sp>
      <p:sp>
        <p:nvSpPr>
          <p:cNvPr id="8" name="Rectangle 8"/>
          <p:cNvSpPr>
            <a:spLocks noChangeArrowheads="1"/>
          </p:cNvSpPr>
          <p:nvPr/>
        </p:nvSpPr>
        <p:spPr bwMode="gray">
          <a:xfrm>
            <a:off x="121420" y="6044269"/>
            <a:ext cx="3958214" cy="521299"/>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prstClr val="black"/>
                </a:solidFill>
                <a:cs typeface="Calibri" pitchFamily="34" charset="0"/>
              </a:rPr>
              <a:t>Field Support                           </a:t>
            </a:r>
            <a:endParaRPr lang="en-GB" sz="1292" b="1" dirty="0">
              <a:solidFill>
                <a:prstClr val="black"/>
              </a:solidFill>
              <a:cs typeface="Calibri" pitchFamily="34" charset="0"/>
            </a:endParaRPr>
          </a:p>
        </p:txBody>
      </p:sp>
      <p:sp>
        <p:nvSpPr>
          <p:cNvPr id="9" name="Rectangle 8"/>
          <p:cNvSpPr>
            <a:spLocks noChangeArrowheads="1"/>
          </p:cNvSpPr>
          <p:nvPr/>
        </p:nvSpPr>
        <p:spPr bwMode="gray">
          <a:xfrm>
            <a:off x="113398" y="1022034"/>
            <a:ext cx="3956411" cy="94242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We have the most extensive fibre network</a:t>
            </a:r>
            <a:endParaRPr lang="en-GB" sz="1292" b="1" dirty="0">
              <a:solidFill>
                <a:srgbClr val="000000"/>
              </a:solidFill>
              <a:cs typeface="Calibri" pitchFamily="34" charset="0"/>
            </a:endParaRPr>
          </a:p>
        </p:txBody>
      </p:sp>
      <p:sp>
        <p:nvSpPr>
          <p:cNvPr id="10" name="Rectangle 8"/>
          <p:cNvSpPr>
            <a:spLocks noChangeArrowheads="1"/>
          </p:cNvSpPr>
          <p:nvPr/>
        </p:nvSpPr>
        <p:spPr bwMode="gray">
          <a:xfrm>
            <a:off x="123224" y="4232387"/>
            <a:ext cx="3956409" cy="1646122"/>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prstClr val="black"/>
                </a:solidFill>
                <a:cs typeface="Calibri" pitchFamily="34" charset="0"/>
              </a:rPr>
              <a:t>Easier installation for you</a:t>
            </a:r>
            <a:endParaRPr lang="en-GB" sz="1292" b="1" dirty="0">
              <a:solidFill>
                <a:prstClr val="black"/>
              </a:solidFill>
              <a:cs typeface="Calibri" pitchFamily="34" charset="0"/>
            </a:endParaRPr>
          </a:p>
        </p:txBody>
      </p:sp>
      <p:sp>
        <p:nvSpPr>
          <p:cNvPr id="11" name="Rectangle 10"/>
          <p:cNvSpPr/>
          <p:nvPr/>
        </p:nvSpPr>
        <p:spPr bwMode="auto">
          <a:xfrm>
            <a:off x="186396" y="4901807"/>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4</a:t>
            </a:r>
            <a:endParaRPr lang="en-GB" sz="1292" b="1" dirty="0">
              <a:solidFill>
                <a:prstClr val="white"/>
              </a:solidFill>
            </a:endParaRPr>
          </a:p>
        </p:txBody>
      </p:sp>
      <p:sp>
        <p:nvSpPr>
          <p:cNvPr id="12" name="Rectangle 8"/>
          <p:cNvSpPr>
            <a:spLocks noChangeArrowheads="1"/>
          </p:cNvSpPr>
          <p:nvPr/>
        </p:nvSpPr>
        <p:spPr bwMode="gray">
          <a:xfrm>
            <a:off x="113398" y="2195928"/>
            <a:ext cx="3966238" cy="677462"/>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Telkom is the leader in Fibre Technology and FTTH</a:t>
            </a:r>
            <a:endParaRPr lang="en-GB" sz="1292" b="1" dirty="0">
              <a:solidFill>
                <a:srgbClr val="000000"/>
              </a:solidFill>
              <a:cs typeface="Calibri" pitchFamily="34" charset="0"/>
            </a:endParaRPr>
          </a:p>
        </p:txBody>
      </p:sp>
      <p:sp>
        <p:nvSpPr>
          <p:cNvPr id="13" name="Rectangle 12"/>
          <p:cNvSpPr/>
          <p:nvPr/>
        </p:nvSpPr>
        <p:spPr bwMode="auto">
          <a:xfrm>
            <a:off x="173619" y="6150988"/>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5</a:t>
            </a:r>
            <a:endParaRPr lang="en-GB" sz="1292" b="1" dirty="0">
              <a:solidFill>
                <a:prstClr val="white"/>
              </a:solidFill>
            </a:endParaRPr>
          </a:p>
        </p:txBody>
      </p:sp>
      <p:sp>
        <p:nvSpPr>
          <p:cNvPr id="14" name="Rectangle 7"/>
          <p:cNvSpPr>
            <a:spLocks noChangeArrowheads="1"/>
          </p:cNvSpPr>
          <p:nvPr/>
        </p:nvSpPr>
        <p:spPr bwMode="gray">
          <a:xfrm>
            <a:off x="4079636" y="3094645"/>
            <a:ext cx="8112364" cy="897997"/>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GB" sz="1200" dirty="0" smtClean="0">
                <a:solidFill>
                  <a:schemeClr val="bg1"/>
                </a:solidFill>
                <a:cs typeface="Calibri" pitchFamily="34" charset="0"/>
              </a:rPr>
              <a:t>From your home right up to the point where we connect to your ISP, your data is carried on one network, Telkom’s network.</a:t>
            </a:r>
          </a:p>
          <a:p>
            <a:pPr marL="167058" indent="-167058" algn="just" fontAlgn="base">
              <a:spcBef>
                <a:spcPts val="277"/>
              </a:spcBef>
              <a:spcAft>
                <a:spcPct val="0"/>
              </a:spcAft>
              <a:buFontTx/>
              <a:buChar char="•"/>
            </a:pPr>
            <a:r>
              <a:rPr lang="en-GB" sz="1200" dirty="0" smtClean="0">
                <a:solidFill>
                  <a:schemeClr val="bg1"/>
                </a:solidFill>
                <a:cs typeface="Calibri" pitchFamily="34" charset="0"/>
              </a:rPr>
              <a:t>We don’t rely on other operator’s networks to carry our traffic from suburb to regional node and then to connect to the web – we offer a seamless connection.</a:t>
            </a:r>
            <a:endParaRPr lang="en-GB" sz="1200" dirty="0">
              <a:solidFill>
                <a:schemeClr val="bg1"/>
              </a:solidFill>
              <a:cs typeface="Calibri" pitchFamily="34" charset="0"/>
            </a:endParaRPr>
          </a:p>
        </p:txBody>
      </p:sp>
      <p:sp>
        <p:nvSpPr>
          <p:cNvPr id="15" name="Rectangle 8"/>
          <p:cNvSpPr>
            <a:spLocks noChangeArrowheads="1"/>
          </p:cNvSpPr>
          <p:nvPr/>
        </p:nvSpPr>
        <p:spPr bwMode="gray">
          <a:xfrm>
            <a:off x="123225" y="3094645"/>
            <a:ext cx="3956410" cy="897997"/>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One Network</a:t>
            </a:r>
            <a:endParaRPr lang="en-GB" sz="1292" b="1" dirty="0">
              <a:solidFill>
                <a:srgbClr val="000000"/>
              </a:solidFill>
              <a:cs typeface="Calibri" pitchFamily="34" charset="0"/>
            </a:endParaRPr>
          </a:p>
        </p:txBody>
      </p:sp>
      <p:sp>
        <p:nvSpPr>
          <p:cNvPr id="16" name="Rectangle 15"/>
          <p:cNvSpPr/>
          <p:nvPr/>
        </p:nvSpPr>
        <p:spPr bwMode="auto">
          <a:xfrm>
            <a:off x="173621" y="3394370"/>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a:solidFill>
                  <a:prstClr val="white"/>
                </a:solidFill>
              </a:rPr>
              <a:t>3</a:t>
            </a:r>
          </a:p>
        </p:txBody>
      </p:sp>
      <p:sp>
        <p:nvSpPr>
          <p:cNvPr id="21" name="Rectangle 20"/>
          <p:cNvSpPr/>
          <p:nvPr/>
        </p:nvSpPr>
        <p:spPr bwMode="auto">
          <a:xfrm>
            <a:off x="163793" y="1339315"/>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1</a:t>
            </a:r>
            <a:endParaRPr lang="en-GB" sz="1292" b="1" dirty="0">
              <a:solidFill>
                <a:prstClr val="white"/>
              </a:solidFill>
            </a:endParaRPr>
          </a:p>
        </p:txBody>
      </p:sp>
      <p:sp>
        <p:nvSpPr>
          <p:cNvPr id="22" name="Rectangle 21"/>
          <p:cNvSpPr/>
          <p:nvPr/>
        </p:nvSpPr>
        <p:spPr bwMode="auto">
          <a:xfrm>
            <a:off x="186396" y="2380729"/>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2</a:t>
            </a:r>
            <a:endParaRPr lang="en-GB" sz="1292" b="1" dirty="0">
              <a:solidFill>
                <a:prstClr val="white"/>
              </a:solidFill>
            </a:endParaRPr>
          </a:p>
        </p:txBody>
      </p:sp>
    </p:spTree>
    <p:extLst>
      <p:ext uri="{BB962C8B-B14F-4D97-AF65-F5344CB8AC3E}">
        <p14:creationId xmlns:p14="http://schemas.microsoft.com/office/powerpoint/2010/main" val="6130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92" y="590195"/>
            <a:ext cx="10347733" cy="900000"/>
          </a:xfrm>
        </p:spPr>
        <p:txBody>
          <a:bodyPr/>
          <a:lstStyle/>
          <a:p>
            <a:r>
              <a:rPr lang="en-US" sz="3200" dirty="0" smtClean="0"/>
              <a:t>Get in touch with Telkom SA</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33" y="2136520"/>
            <a:ext cx="5479274" cy="4017639"/>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891574" y="2247525"/>
            <a:ext cx="5313508" cy="2750535"/>
          </a:xfrm>
        </p:spPr>
        <p:txBody>
          <a:bodyPr/>
          <a:lstStyle/>
          <a:p>
            <a:pPr marL="342900" indent="-342900" fontAlgn="base">
              <a:buFont typeface="+mj-lt"/>
              <a:buAutoNum type="arabicPeriod"/>
            </a:pPr>
            <a:r>
              <a:rPr lang="en-GB" sz="1400" b="1" dirty="0" smtClean="0">
                <a:solidFill>
                  <a:srgbClr val="000000"/>
                </a:solidFill>
                <a:cs typeface="Calibri" pitchFamily="34" charset="0"/>
              </a:rPr>
              <a:t>If </a:t>
            </a:r>
            <a:r>
              <a:rPr lang="en-GB" sz="1400" b="1" dirty="0" smtClean="0">
                <a:solidFill>
                  <a:srgbClr val="000000"/>
                </a:solidFill>
                <a:cs typeface="Calibri" pitchFamily="34" charset="0"/>
              </a:rPr>
              <a:t>you are interested in a FTTH connection to your home, you </a:t>
            </a:r>
            <a:r>
              <a:rPr lang="en-GB" sz="1400" b="1" dirty="0">
                <a:solidFill>
                  <a:srgbClr val="000000"/>
                </a:solidFill>
                <a:cs typeface="Calibri" pitchFamily="34" charset="0"/>
              </a:rPr>
              <a:t>can register on </a:t>
            </a:r>
            <a:r>
              <a:rPr lang="en-ZA" sz="1400" b="1" dirty="0">
                <a:solidFill>
                  <a:schemeClr val="tx1"/>
                </a:solidFill>
              </a:rPr>
              <a:t>https://openserve.co.za/interest-register</a:t>
            </a:r>
            <a:endParaRPr lang="en-GB" sz="1400" b="1" dirty="0" smtClean="0">
              <a:solidFill>
                <a:schemeClr val="tx1"/>
              </a:solidFill>
              <a:cs typeface="Calibri" pitchFamily="34" charset="0"/>
            </a:endParaRPr>
          </a:p>
          <a:p>
            <a:pPr marL="342900" indent="-342900" algn="just" fontAlgn="base">
              <a:buFont typeface="+mj-lt"/>
              <a:buAutoNum type="arabicPeriod"/>
            </a:pPr>
            <a:r>
              <a:rPr lang="en-GB" sz="1400" b="1" dirty="0" smtClean="0">
                <a:solidFill>
                  <a:srgbClr val="000000"/>
                </a:solidFill>
                <a:cs typeface="Calibri" pitchFamily="34" charset="0"/>
              </a:rPr>
              <a:t>For </a:t>
            </a:r>
            <a:r>
              <a:rPr lang="en-GB" sz="1400" b="1" dirty="0" smtClean="0">
                <a:solidFill>
                  <a:srgbClr val="000000"/>
                </a:solidFill>
                <a:cs typeface="Calibri" pitchFamily="34" charset="0"/>
              </a:rPr>
              <a:t>details on products, packages and services, please contact the Internet Service Provider of your choice. The following Internet Service Providers currently offer broadband services over Telkom’s FTTH network.</a:t>
            </a:r>
            <a:endParaRPr lang="en-US" sz="1400" b="1" dirty="0" smtClean="0">
              <a:solidFill>
                <a:prstClr val="black"/>
              </a:solidFill>
              <a:cs typeface="Calibri" pitchFamily="34" charset="0"/>
            </a:endParaRP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Mweb Connect</a:t>
            </a: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AfriHost Pty Ltd</a:t>
            </a: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WebAfrica</a:t>
            </a: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CyberSmart</a:t>
            </a: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Vox Telecom Ltd</a:t>
            </a:r>
          </a:p>
          <a:p>
            <a:pPr marL="646894" lvl="1" indent="-342900" algn="just" fontAlgn="base">
              <a:spcBef>
                <a:spcPts val="0"/>
              </a:spcBef>
              <a:spcAft>
                <a:spcPts val="0"/>
              </a:spcAft>
              <a:buFont typeface="Arial" panose="020B0604020202020204" pitchFamily="34" charset="0"/>
              <a:buChar char="•"/>
            </a:pPr>
            <a:r>
              <a:rPr lang="en-GB" sz="1100" b="1" dirty="0">
                <a:solidFill>
                  <a:prstClr val="black"/>
                </a:solidFill>
                <a:cs typeface="Calibri" pitchFamily="34" charset="0"/>
              </a:rPr>
              <a:t>Sainet Internet</a:t>
            </a:r>
          </a:p>
          <a:p>
            <a:pPr marL="646894" lvl="1" indent="-342900" algn="just" fontAlgn="base">
              <a:spcBef>
                <a:spcPts val="0"/>
              </a:spcBef>
              <a:spcAft>
                <a:spcPts val="0"/>
              </a:spcAft>
              <a:buFont typeface="Arial" panose="020B0604020202020204" pitchFamily="34" charset="0"/>
              <a:buChar char="•"/>
            </a:pPr>
            <a:r>
              <a:rPr lang="en-GB" sz="1100" b="1" dirty="0" smtClean="0">
                <a:solidFill>
                  <a:prstClr val="black"/>
                </a:solidFill>
                <a:cs typeface="Calibri" pitchFamily="34" charset="0"/>
              </a:rPr>
              <a:t>Nexus Online</a:t>
            </a:r>
            <a:endParaRPr lang="en-GB" sz="1100" b="1" dirty="0">
              <a:solidFill>
                <a:prstClr val="black"/>
              </a:solidFill>
              <a:cs typeface="Calibri" pitchFamily="34" charset="0"/>
            </a:endParaRPr>
          </a:p>
          <a:p>
            <a:pPr fontAlgn="base"/>
            <a:r>
              <a:rPr lang="en-GB" sz="1400" b="1" dirty="0" smtClean="0">
                <a:solidFill>
                  <a:prstClr val="black"/>
                </a:solidFill>
                <a:cs typeface="Calibri" pitchFamily="34" charset="0"/>
              </a:rPr>
              <a:t> </a:t>
            </a:r>
            <a:endParaRPr lang="en-GB" sz="1400" b="1" dirty="0">
              <a:solidFill>
                <a:prstClr val="black"/>
              </a:solidFill>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108" y="4322355"/>
            <a:ext cx="3256541" cy="183180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3378" y="1824966"/>
            <a:ext cx="2303667" cy="1295812"/>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3379" y="4416591"/>
            <a:ext cx="2303667" cy="1295813"/>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3379" y="3120778"/>
            <a:ext cx="2303667" cy="1295813"/>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232438" y="2310215"/>
            <a:ext cx="3636404" cy="2045477"/>
          </a:xfrm>
          <a:prstGeom prst="rect">
            <a:avLst/>
          </a:prstGeom>
          <a:ln>
            <a:noFill/>
          </a:ln>
          <a:effectLst>
            <a:outerShdw blurRad="190500" algn="tl" rotWithShape="0">
              <a:srgbClr val="000000">
                <a:alpha val="70000"/>
              </a:srgbClr>
            </a:outerShdw>
          </a:effectLst>
        </p:spPr>
      </p:pic>
      <p:sp>
        <p:nvSpPr>
          <p:cNvPr id="3" name="Rectangle 2"/>
          <p:cNvSpPr/>
          <p:nvPr/>
        </p:nvSpPr>
        <p:spPr>
          <a:xfrm rot="21208264">
            <a:off x="3243344" y="3718855"/>
            <a:ext cx="2799697" cy="1277273"/>
          </a:xfrm>
          <a:prstGeom prst="rect">
            <a:avLst/>
          </a:prstGeom>
        </p:spPr>
        <p:txBody>
          <a:bodyPr wrap="square">
            <a:spAutoFit/>
          </a:bodyPr>
          <a:lstStyle/>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Mia Telecoms</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Ispace Ltd</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Iconnect</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Goldtel Industries</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Global Network Serv.</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About IT online</a:t>
            </a:r>
          </a:p>
          <a:p>
            <a:pPr marL="646894" lvl="1" indent="-342900" algn="just" fontAlgn="base">
              <a:buFont typeface="Arial" panose="020B0604020202020204" pitchFamily="34" charset="0"/>
              <a:buChar char="•"/>
            </a:pPr>
            <a:r>
              <a:rPr lang="en-GB" sz="1100" b="1" dirty="0" smtClean="0">
                <a:solidFill>
                  <a:prstClr val="black"/>
                </a:solidFill>
                <a:cs typeface="Calibri" pitchFamily="34" charset="0"/>
              </a:rPr>
              <a:t>Telkom Internet</a:t>
            </a:r>
            <a:endParaRPr lang="en-GB" sz="1100" b="1" dirty="0">
              <a:solidFill>
                <a:prstClr val="black"/>
              </a:solidFill>
              <a:cs typeface="Calibri" pitchFamily="34" charset="0"/>
            </a:endParaRPr>
          </a:p>
        </p:txBody>
      </p:sp>
      <p:sp>
        <p:nvSpPr>
          <p:cNvPr id="2" name="Rectangle 1"/>
          <p:cNvSpPr/>
          <p:nvPr/>
        </p:nvSpPr>
        <p:spPr>
          <a:xfrm>
            <a:off x="1087050" y="529651"/>
            <a:ext cx="248786" cy="369332"/>
          </a:xfrm>
          <a:prstGeom prst="rect">
            <a:avLst/>
          </a:prstGeom>
        </p:spPr>
        <p:txBody>
          <a:bodyPr wrap="none">
            <a:spAutoFit/>
          </a:bodyPr>
          <a:lstStyle/>
          <a:p>
            <a:r>
              <a:rPr lang="en-ZA" dirty="0" smtClean="0"/>
              <a:t>/</a:t>
            </a:r>
            <a:endParaRPr lang="en-ZA" dirty="0"/>
          </a:p>
        </p:txBody>
      </p:sp>
    </p:spTree>
    <p:extLst>
      <p:ext uri="{BB962C8B-B14F-4D97-AF65-F5344CB8AC3E}">
        <p14:creationId xmlns:p14="http://schemas.microsoft.com/office/powerpoint/2010/main" val="160396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genda"/>
          <p:cNvSpPr>
            <a:spLocks noChangeArrowheads="1"/>
          </p:cNvSpPr>
          <p:nvPr/>
        </p:nvSpPr>
        <p:spPr bwMode="gray">
          <a:xfrm>
            <a:off x="1308706" y="967233"/>
            <a:ext cx="8401050" cy="4708981"/>
          </a:xfrm>
          <a:prstGeom prst="rect">
            <a:avLst/>
          </a:prstGeom>
          <a:noFill/>
          <a:ln w="25400" algn="ctr">
            <a:noFill/>
            <a:miter lim="800000"/>
            <a:headEnd/>
            <a:tailEnd/>
          </a:ln>
        </p:spPr>
        <p:txBody>
          <a:bodyPr lIns="0" tIns="0" rIns="0" bIns="0">
            <a:spAutoFit/>
          </a:bodyPr>
          <a:lstStyle/>
          <a:p>
            <a:r>
              <a:rPr lang="en-ZA" sz="1800" b="1" dirty="0" smtClean="0">
                <a:solidFill>
                  <a:srgbClr val="000000"/>
                </a:solidFill>
                <a:latin typeface="Arial"/>
              </a:rPr>
              <a:t>Legal Notice</a:t>
            </a:r>
          </a:p>
          <a:p>
            <a:endParaRPr lang="en-US" sz="1800" dirty="0" smtClean="0">
              <a:solidFill>
                <a:srgbClr val="000000"/>
              </a:solidFill>
              <a:latin typeface="Arial"/>
            </a:endParaRPr>
          </a:p>
          <a:p>
            <a:pPr algn="just">
              <a:lnSpc>
                <a:spcPct val="150000"/>
              </a:lnSpc>
            </a:pPr>
            <a:r>
              <a:rPr lang="en-ZA" sz="1800" dirty="0" smtClean="0">
                <a:solidFill>
                  <a:srgbClr val="000000"/>
                </a:solidFill>
                <a:latin typeface="Arial"/>
              </a:rPr>
              <a:t>This document, and the attachment/s thereto are intended strictly for the addressee(s), and should only be used for the purposes originally intended for. Any use of this document, or its attachments, by any one, and for any purpose other than for its original intent, is a violation of the confidentiality agreement stipulated by this statement. In such a case, Telkom reserves the right to claim direct, indirect, special or consequential damages, including, and without limitation, any loss of profits, loss of revenue, loss of income, business interruption, loss of programs or data to the value as determined by Telkom. Telkom shall also not be liable to any third party for damages of whatever nature suffered, as a result of the usage of this document for any purpose or reason other than that intended for.</a:t>
            </a:r>
            <a:endParaRPr lang="en-US" sz="1800" dirty="0">
              <a:solidFill>
                <a:srgbClr val="000000"/>
              </a:solidFill>
              <a:latin typeface="Arial"/>
            </a:endParaRPr>
          </a:p>
        </p:txBody>
      </p:sp>
    </p:spTree>
    <p:extLst>
      <p:ext uri="{BB962C8B-B14F-4D97-AF65-F5344CB8AC3E}">
        <p14:creationId xmlns:p14="http://schemas.microsoft.com/office/powerpoint/2010/main" val="312275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92" y="601918"/>
            <a:ext cx="10347733" cy="900000"/>
          </a:xfrm>
        </p:spPr>
        <p:txBody>
          <a:bodyPr/>
          <a:lstStyle/>
          <a:p>
            <a:r>
              <a:rPr lang="en-US" sz="3200" dirty="0" smtClean="0"/>
              <a:t>What is . . . </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794" y="1973864"/>
            <a:ext cx="5250400" cy="2974731"/>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5041301" y="2390282"/>
            <a:ext cx="5293417" cy="900000"/>
          </a:xfrm>
        </p:spPr>
        <p:txBody>
          <a:bodyPr/>
          <a:lstStyle/>
          <a:p>
            <a:pPr marL="342900" indent="-342900">
              <a:buFont typeface="+mj-lt"/>
              <a:buAutoNum type="arabicPeriod"/>
            </a:pPr>
            <a:r>
              <a:rPr lang="en-GB" sz="1400" b="1" dirty="0">
                <a:solidFill>
                  <a:srgbClr val="000000"/>
                </a:solidFill>
                <a:cs typeface="Calibri" pitchFamily="34" charset="0"/>
              </a:rPr>
              <a:t>What is Fibre </a:t>
            </a:r>
            <a:r>
              <a:rPr lang="en-GB" sz="1400" b="1" dirty="0" smtClean="0">
                <a:solidFill>
                  <a:srgbClr val="000000"/>
                </a:solidFill>
                <a:cs typeface="Calibri" pitchFamily="34" charset="0"/>
              </a:rPr>
              <a:t>To </a:t>
            </a:r>
            <a:r>
              <a:rPr lang="en-GB" sz="1400" b="1" dirty="0">
                <a:solidFill>
                  <a:srgbClr val="000000"/>
                </a:solidFill>
                <a:cs typeface="Calibri" pitchFamily="34" charset="0"/>
              </a:rPr>
              <a:t>T</a:t>
            </a:r>
            <a:r>
              <a:rPr lang="en-GB" sz="1400" b="1" dirty="0" smtClean="0">
                <a:solidFill>
                  <a:srgbClr val="000000"/>
                </a:solidFill>
                <a:cs typeface="Calibri" pitchFamily="34" charset="0"/>
              </a:rPr>
              <a:t>he Home (FTTH)?</a:t>
            </a:r>
            <a:endParaRPr lang="en-GB" sz="1400" b="1" dirty="0">
              <a:solidFill>
                <a:srgbClr val="000000"/>
              </a:solidFill>
              <a:cs typeface="Calibri" pitchFamily="34" charset="0"/>
            </a:endParaRPr>
          </a:p>
          <a:p>
            <a:pPr marL="342900" indent="-342900">
              <a:buFont typeface="+mj-lt"/>
              <a:buAutoNum type="arabicPeriod"/>
            </a:pPr>
            <a:endParaRPr lang="en-GB" sz="1400" b="1" dirty="0">
              <a:solidFill>
                <a:srgbClr val="000000"/>
              </a:solidFill>
              <a:cs typeface="Calibri" pitchFamily="34" charset="0"/>
            </a:endParaRPr>
          </a:p>
          <a:p>
            <a:pPr marL="342900" indent="-342900" fontAlgn="base">
              <a:buFont typeface="+mj-lt"/>
              <a:buAutoNum type="arabicPeriod"/>
            </a:pPr>
            <a:r>
              <a:rPr lang="en-GB" sz="1400" b="1" dirty="0">
                <a:solidFill>
                  <a:srgbClr val="000000"/>
                </a:solidFill>
                <a:cs typeface="Calibri" pitchFamily="34" charset="0"/>
              </a:rPr>
              <a:t>What </a:t>
            </a:r>
            <a:r>
              <a:rPr lang="en-GB" sz="1400" b="1" dirty="0" smtClean="0">
                <a:solidFill>
                  <a:srgbClr val="000000"/>
                </a:solidFill>
                <a:cs typeface="Calibri" pitchFamily="34" charset="0"/>
              </a:rPr>
              <a:t>is an Open Access Network?</a:t>
            </a:r>
            <a:endParaRPr lang="en-GB" sz="1400" b="1" dirty="0">
              <a:solidFill>
                <a:srgbClr val="000000"/>
              </a:solidFill>
              <a:cs typeface="Calibri" pitchFamily="34" charset="0"/>
            </a:endParaRPr>
          </a:p>
          <a:p>
            <a:pPr marL="342900" indent="-342900">
              <a:buFont typeface="+mj-lt"/>
              <a:buAutoNum type="arabicPeriod"/>
            </a:pPr>
            <a:endParaRPr lang="en-GB" sz="1400" b="1" dirty="0" smtClean="0">
              <a:solidFill>
                <a:srgbClr val="000000"/>
              </a:solidFill>
              <a:cs typeface="Calibri" pitchFamily="34" charset="0"/>
            </a:endParaRPr>
          </a:p>
          <a:p>
            <a:pPr marL="342900" indent="-342900">
              <a:buFont typeface="+mj-lt"/>
              <a:buAutoNum type="arabicPeriod"/>
            </a:pPr>
            <a:r>
              <a:rPr lang="en-GB" sz="1400" b="1" dirty="0">
                <a:solidFill>
                  <a:prstClr val="black"/>
                </a:solidFill>
                <a:cs typeface="Calibri" pitchFamily="34" charset="0"/>
              </a:rPr>
              <a:t>What is </a:t>
            </a:r>
            <a:r>
              <a:rPr lang="en-GB" sz="1400" b="1" dirty="0" smtClean="0">
                <a:solidFill>
                  <a:prstClr val="black"/>
                </a:solidFill>
                <a:cs typeface="Calibri" pitchFamily="34" charset="0"/>
              </a:rPr>
              <a:t>required in the home?</a:t>
            </a:r>
            <a:endParaRPr lang="en-GB" sz="1400" b="1" dirty="0">
              <a:solidFill>
                <a:prstClr val="black"/>
              </a:solidFill>
              <a:cs typeface="Calibri" pitchFamily="34" charset="0"/>
            </a:endParaRPr>
          </a:p>
          <a:p>
            <a:pPr marL="342900" indent="-342900">
              <a:buFont typeface="+mj-lt"/>
              <a:buAutoNum type="arabicPeriod"/>
            </a:pPr>
            <a:endParaRPr lang="en-GB" sz="1400" b="1" dirty="0" smtClean="0">
              <a:solidFill>
                <a:srgbClr val="000000"/>
              </a:solidFill>
              <a:cs typeface="Calibri" pitchFamily="34" charset="0"/>
            </a:endParaRPr>
          </a:p>
          <a:p>
            <a:pPr marL="342900" indent="-342900" fontAlgn="base">
              <a:buFont typeface="+mj-lt"/>
              <a:buAutoNum type="arabicPeriod"/>
            </a:pPr>
            <a:r>
              <a:rPr lang="en-GB" sz="1400" b="1" dirty="0" smtClean="0">
                <a:solidFill>
                  <a:prstClr val="black"/>
                </a:solidFill>
                <a:cs typeface="Calibri" pitchFamily="34" charset="0"/>
              </a:rPr>
              <a:t>What is the cost of a FTTH network?                    </a:t>
            </a:r>
            <a:endParaRPr lang="en-GB" sz="1400" b="1" dirty="0">
              <a:solidFill>
                <a:prstClr val="black"/>
              </a:solidFill>
              <a:cs typeface="Calibri" pitchFamily="34" charset="0"/>
            </a:endParaRPr>
          </a:p>
          <a:p>
            <a:endParaRPr lang="en-GB" sz="1400" b="1" dirty="0">
              <a:solidFill>
                <a:srgbClr val="000000"/>
              </a:solidFill>
              <a:cs typeface="Calibri" pitchFamily="34" charset="0"/>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703384"/>
            <a:ext cx="1219200" cy="6154615"/>
          </a:xfrm>
          <a:prstGeom prst="rect">
            <a:avLst/>
          </a:prstGeom>
        </p:spPr>
      </p:pic>
      <p:pic>
        <p:nvPicPr>
          <p:cNvPr id="1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19330" y="3690816"/>
            <a:ext cx="3183472" cy="1790703"/>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90" y="4359401"/>
            <a:ext cx="3235769" cy="1818502"/>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5198" y="2609072"/>
            <a:ext cx="4165753" cy="2343237"/>
          </a:xfrm>
          <a:prstGeom prst="rect">
            <a:avLst/>
          </a:prstGeom>
          <a:ln>
            <a:noFill/>
          </a:ln>
          <a:effectLst>
            <a:outerShdw blurRad="292100" dist="139700" dir="2700000" algn="tl" rotWithShape="0">
              <a:srgbClr val="333333">
                <a:alpha val="65000"/>
              </a:srgbClr>
            </a:outerShdw>
          </a:effectLst>
        </p:spPr>
      </p:pic>
      <p:pic>
        <p:nvPicPr>
          <p:cNvPr id="2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655753" y="1697814"/>
            <a:ext cx="1497648" cy="2664855"/>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51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0347733" cy="621323"/>
          </a:xfrm>
        </p:spPr>
        <p:txBody>
          <a:bodyPr/>
          <a:lstStyle/>
          <a:p>
            <a:pPr algn="ctr"/>
            <a:r>
              <a:rPr lang="en-US" sz="3200" dirty="0"/>
              <a:t>What is . . . </a:t>
            </a:r>
          </a:p>
        </p:txBody>
      </p:sp>
      <p:sp>
        <p:nvSpPr>
          <p:cNvPr id="18" name="Rectangle 17"/>
          <p:cNvSpPr>
            <a:spLocks noChangeArrowheads="1"/>
          </p:cNvSpPr>
          <p:nvPr/>
        </p:nvSpPr>
        <p:spPr bwMode="gray">
          <a:xfrm>
            <a:off x="4079632" y="785370"/>
            <a:ext cx="8112367" cy="1168122"/>
          </a:xfrm>
          <a:prstGeom prst="rect">
            <a:avLst/>
          </a:prstGeom>
          <a:noFill/>
          <a:ln w="9525">
            <a:solidFill>
              <a:schemeClr val="bg2"/>
            </a:solidFill>
            <a:miter lim="800000"/>
            <a:headEnd/>
            <a:tailEnd/>
          </a:ln>
        </p:spPr>
        <p:txBody>
          <a:bodyPr tIns="126609"/>
          <a:lstStyle/>
          <a:p>
            <a:pPr marL="161196" indent="-161196" algn="just" fontAlgn="base">
              <a:spcBef>
                <a:spcPts val="277"/>
              </a:spcBef>
              <a:spcAft>
                <a:spcPct val="0"/>
              </a:spcAft>
              <a:buFontTx/>
              <a:buChar char="•"/>
            </a:pPr>
            <a:r>
              <a:rPr lang="en-US" sz="1200" dirty="0">
                <a:solidFill>
                  <a:schemeClr val="bg1"/>
                </a:solidFill>
                <a:cs typeface="Calibri" pitchFamily="34" charset="0"/>
              </a:rPr>
              <a:t>Fibre all the way, from the Telkom Exchange in your suburb, right into your house (and not just to the doorstep!)</a:t>
            </a:r>
          </a:p>
          <a:p>
            <a:pPr marL="161196" indent="-161196" algn="just" fontAlgn="base">
              <a:spcBef>
                <a:spcPts val="277"/>
              </a:spcBef>
              <a:spcAft>
                <a:spcPct val="0"/>
              </a:spcAft>
              <a:buFontTx/>
              <a:buChar char="•"/>
            </a:pPr>
            <a:r>
              <a:rPr lang="en-US" sz="1200" dirty="0">
                <a:solidFill>
                  <a:schemeClr val="bg1"/>
                </a:solidFill>
                <a:cs typeface="Calibri" pitchFamily="34" charset="0"/>
              </a:rPr>
              <a:t>Making </a:t>
            </a:r>
            <a:r>
              <a:rPr lang="en-US" sz="1200" dirty="0" smtClean="0">
                <a:solidFill>
                  <a:schemeClr val="bg1"/>
                </a:solidFill>
                <a:cs typeface="Calibri" pitchFamily="34" charset="0"/>
              </a:rPr>
              <a:t>download </a:t>
            </a:r>
            <a:r>
              <a:rPr lang="en-US" sz="1200" dirty="0">
                <a:solidFill>
                  <a:schemeClr val="bg1"/>
                </a:solidFill>
                <a:cs typeface="Calibri" pitchFamily="34" charset="0"/>
              </a:rPr>
              <a:t>speeds of up to </a:t>
            </a:r>
            <a:r>
              <a:rPr lang="en-US" sz="1200" dirty="0" smtClean="0">
                <a:solidFill>
                  <a:schemeClr val="bg1"/>
                </a:solidFill>
                <a:cs typeface="Calibri" pitchFamily="34" charset="0"/>
              </a:rPr>
              <a:t>100Mbits/sec possible, </a:t>
            </a:r>
            <a:r>
              <a:rPr lang="en-US" sz="1200" dirty="0">
                <a:solidFill>
                  <a:schemeClr val="bg1"/>
                </a:solidFill>
                <a:cs typeface="Calibri" pitchFamily="34" charset="0"/>
              </a:rPr>
              <a:t>5 times faster than the fastest </a:t>
            </a:r>
            <a:r>
              <a:rPr lang="en-US" sz="1200" dirty="0" smtClean="0">
                <a:solidFill>
                  <a:schemeClr val="bg1"/>
                </a:solidFill>
                <a:cs typeface="Calibri" pitchFamily="34" charset="0"/>
              </a:rPr>
              <a:t>DSL.  Giving </a:t>
            </a:r>
            <a:r>
              <a:rPr lang="en-US" sz="1200" dirty="0">
                <a:solidFill>
                  <a:schemeClr val="bg1"/>
                </a:solidFill>
                <a:cs typeface="Calibri" pitchFamily="34" charset="0"/>
              </a:rPr>
              <a:t>you a truly “connected” home – mails. movies in HD, gaming and superfast surfing of the internet- whatever you </a:t>
            </a:r>
            <a:r>
              <a:rPr lang="en-US" sz="1200" dirty="0" smtClean="0">
                <a:solidFill>
                  <a:schemeClr val="bg1"/>
                </a:solidFill>
                <a:cs typeface="Calibri" pitchFamily="34" charset="0"/>
              </a:rPr>
              <a:t>desire</a:t>
            </a:r>
          </a:p>
          <a:p>
            <a:pPr marL="161196" indent="-161196" algn="just" fontAlgn="base">
              <a:spcBef>
                <a:spcPts val="277"/>
              </a:spcBef>
              <a:spcAft>
                <a:spcPct val="0"/>
              </a:spcAft>
              <a:buFontTx/>
              <a:buChar char="•"/>
            </a:pPr>
            <a:r>
              <a:rPr lang="en-US" sz="1200" dirty="0" smtClean="0">
                <a:solidFill>
                  <a:schemeClr val="bg1"/>
                </a:solidFill>
                <a:cs typeface="Calibri" pitchFamily="34" charset="0"/>
              </a:rPr>
              <a:t>Replaces </a:t>
            </a:r>
            <a:r>
              <a:rPr lang="en-US" sz="1200" dirty="0">
                <a:solidFill>
                  <a:schemeClr val="bg1"/>
                </a:solidFill>
                <a:cs typeface="Calibri" pitchFamily="34" charset="0"/>
              </a:rPr>
              <a:t>your copper connection, and is less susceptible to interference and the environment, offering a more reliable and stable service, and  a less attractive target for </a:t>
            </a:r>
            <a:r>
              <a:rPr lang="en-US" sz="1200" dirty="0" smtClean="0">
                <a:solidFill>
                  <a:schemeClr val="bg1"/>
                </a:solidFill>
                <a:cs typeface="Calibri" pitchFamily="34" charset="0"/>
              </a:rPr>
              <a:t>theft.</a:t>
            </a:r>
            <a:endParaRPr lang="en-GB" sz="1200" dirty="0">
              <a:solidFill>
                <a:schemeClr val="bg1"/>
              </a:solidFill>
              <a:cs typeface="Calibri" pitchFamily="34" charset="0"/>
            </a:endParaRPr>
          </a:p>
        </p:txBody>
      </p:sp>
      <p:sp>
        <p:nvSpPr>
          <p:cNvPr id="19" name="Rectangle 7"/>
          <p:cNvSpPr>
            <a:spLocks noChangeArrowheads="1"/>
          </p:cNvSpPr>
          <p:nvPr/>
        </p:nvSpPr>
        <p:spPr bwMode="gray">
          <a:xfrm>
            <a:off x="4079632" y="3618631"/>
            <a:ext cx="8112366" cy="1486023"/>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GB" sz="1200" dirty="0">
                <a:solidFill>
                  <a:schemeClr val="bg1"/>
                </a:solidFill>
                <a:cs typeface="Calibri" pitchFamily="34" charset="0"/>
              </a:rPr>
              <a:t>Telkom will install an Optical Network Termination (ONT) unit in your home. This is the size of a DSL modem and </a:t>
            </a:r>
            <a:r>
              <a:rPr lang="en-GB" sz="1200" dirty="0" smtClean="0">
                <a:solidFill>
                  <a:schemeClr val="bg1"/>
                </a:solidFill>
                <a:cs typeface="Calibri" pitchFamily="34" charset="0"/>
              </a:rPr>
              <a:t>you </a:t>
            </a:r>
            <a:r>
              <a:rPr lang="en-GB" sz="1200" dirty="0">
                <a:solidFill>
                  <a:schemeClr val="bg1"/>
                </a:solidFill>
                <a:cs typeface="Calibri" pitchFamily="34" charset="0"/>
              </a:rPr>
              <a:t>need to provide an AC power </a:t>
            </a:r>
            <a:r>
              <a:rPr lang="en-GB" sz="1200" dirty="0" smtClean="0">
                <a:solidFill>
                  <a:schemeClr val="bg1"/>
                </a:solidFill>
                <a:cs typeface="Calibri" pitchFamily="34" charset="0"/>
              </a:rPr>
              <a:t>point,</a:t>
            </a:r>
            <a:endParaRPr lang="en-GB" sz="1200" dirty="0">
              <a:solidFill>
                <a:schemeClr val="bg1"/>
              </a:solidFill>
              <a:cs typeface="Calibri" pitchFamily="34" charset="0"/>
            </a:endParaRPr>
          </a:p>
          <a:p>
            <a:pPr marL="167058" indent="-167058" algn="just" fontAlgn="base">
              <a:spcBef>
                <a:spcPts val="277"/>
              </a:spcBef>
              <a:spcAft>
                <a:spcPct val="0"/>
              </a:spcAft>
              <a:buFontTx/>
              <a:buChar char="•"/>
            </a:pPr>
            <a:r>
              <a:rPr lang="en-GB" sz="1200" dirty="0">
                <a:solidFill>
                  <a:schemeClr val="bg1"/>
                </a:solidFill>
                <a:cs typeface="Calibri" pitchFamily="34" charset="0"/>
              </a:rPr>
              <a:t>We need to connect the ONT to our fibre network via a “drop” fibre cable. If </a:t>
            </a:r>
            <a:r>
              <a:rPr lang="en-GB" sz="1200" dirty="0" smtClean="0">
                <a:solidFill>
                  <a:schemeClr val="bg1"/>
                </a:solidFill>
                <a:cs typeface="Calibri" pitchFamily="34" charset="0"/>
              </a:rPr>
              <a:t>your </a:t>
            </a:r>
            <a:r>
              <a:rPr lang="en-GB" sz="1200" dirty="0">
                <a:solidFill>
                  <a:schemeClr val="bg1"/>
                </a:solidFill>
                <a:cs typeface="Calibri" pitchFamily="34" charset="0"/>
              </a:rPr>
              <a:t>area </a:t>
            </a:r>
            <a:r>
              <a:rPr lang="en-GB" sz="1200" dirty="0" smtClean="0">
                <a:solidFill>
                  <a:schemeClr val="bg1"/>
                </a:solidFill>
                <a:cs typeface="Calibri" pitchFamily="34" charset="0"/>
              </a:rPr>
              <a:t>has </a:t>
            </a:r>
            <a:r>
              <a:rPr lang="en-GB" sz="1200" dirty="0">
                <a:solidFill>
                  <a:schemeClr val="bg1"/>
                </a:solidFill>
                <a:cs typeface="Calibri" pitchFamily="34" charset="0"/>
              </a:rPr>
              <a:t>an underground distribution network you will need to provide a duct from the boundary to your house, </a:t>
            </a:r>
            <a:r>
              <a:rPr lang="en-GB" sz="1200" dirty="0" smtClean="0">
                <a:solidFill>
                  <a:schemeClr val="bg1"/>
                </a:solidFill>
                <a:cs typeface="Calibri" pitchFamily="34" charset="0"/>
              </a:rPr>
              <a:t>otherwise Telkom </a:t>
            </a:r>
            <a:r>
              <a:rPr lang="en-GB" sz="1200" dirty="0">
                <a:solidFill>
                  <a:schemeClr val="bg1"/>
                </a:solidFill>
                <a:cs typeface="Calibri" pitchFamily="34" charset="0"/>
              </a:rPr>
              <a:t>will “drop” a cable from the closest pole.</a:t>
            </a:r>
          </a:p>
          <a:p>
            <a:pPr marL="167058" indent="-167058" algn="just" fontAlgn="base">
              <a:spcBef>
                <a:spcPts val="277"/>
              </a:spcBef>
              <a:spcAft>
                <a:spcPct val="0"/>
              </a:spcAft>
              <a:buFontTx/>
              <a:buChar char="•"/>
            </a:pPr>
            <a:r>
              <a:rPr lang="en-GB" sz="1200" dirty="0" smtClean="0">
                <a:solidFill>
                  <a:schemeClr val="bg1"/>
                </a:solidFill>
                <a:cs typeface="Calibri" pitchFamily="34" charset="0"/>
              </a:rPr>
              <a:t>You </a:t>
            </a:r>
            <a:r>
              <a:rPr lang="en-GB" sz="1200" dirty="0">
                <a:solidFill>
                  <a:schemeClr val="bg1"/>
                </a:solidFill>
                <a:cs typeface="Calibri" pitchFamily="34" charset="0"/>
              </a:rPr>
              <a:t>or your service </a:t>
            </a:r>
            <a:r>
              <a:rPr lang="en-GB" sz="1200" dirty="0" smtClean="0">
                <a:solidFill>
                  <a:schemeClr val="bg1"/>
                </a:solidFill>
                <a:cs typeface="Calibri" pitchFamily="34" charset="0"/>
              </a:rPr>
              <a:t>provider </a:t>
            </a:r>
            <a:r>
              <a:rPr lang="en-GB" sz="1200" dirty="0">
                <a:solidFill>
                  <a:schemeClr val="bg1"/>
                </a:solidFill>
                <a:cs typeface="Calibri" pitchFamily="34" charset="0"/>
              </a:rPr>
              <a:t>must connect a suitable modem to the ONT. This will provide the broadband connectivity in your home.</a:t>
            </a:r>
          </a:p>
          <a:p>
            <a:pPr marL="167058" indent="-167058" algn="just" fontAlgn="base">
              <a:spcBef>
                <a:spcPts val="277"/>
              </a:spcBef>
              <a:spcAft>
                <a:spcPct val="0"/>
              </a:spcAft>
              <a:buFontTx/>
              <a:buChar char="•"/>
            </a:pPr>
            <a:endParaRPr lang="en-GB" sz="1200" dirty="0">
              <a:solidFill>
                <a:schemeClr val="bg1"/>
              </a:solidFill>
              <a:cs typeface="Calibri" pitchFamily="34" charset="0"/>
            </a:endParaRPr>
          </a:p>
          <a:p>
            <a:pPr marL="167058" indent="-167058" algn="just" fontAlgn="base">
              <a:spcBef>
                <a:spcPts val="277"/>
              </a:spcBef>
              <a:spcAft>
                <a:spcPct val="0"/>
              </a:spcAft>
              <a:buFontTx/>
              <a:buChar char="•"/>
            </a:pPr>
            <a:endParaRPr lang="en-GB" sz="1200" dirty="0">
              <a:solidFill>
                <a:schemeClr val="bg1"/>
              </a:solidFill>
              <a:cs typeface="Calibri" pitchFamily="34" charset="0"/>
            </a:endParaRPr>
          </a:p>
        </p:txBody>
      </p:sp>
      <p:sp>
        <p:nvSpPr>
          <p:cNvPr id="20" name="Rectangle 7"/>
          <p:cNvSpPr>
            <a:spLocks noChangeArrowheads="1"/>
          </p:cNvSpPr>
          <p:nvPr/>
        </p:nvSpPr>
        <p:spPr bwMode="gray">
          <a:xfrm>
            <a:off x="4079632" y="5232271"/>
            <a:ext cx="8112367" cy="1364356"/>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a:solidFill>
                  <a:schemeClr val="bg1"/>
                </a:solidFill>
                <a:cs typeface="Calibri" pitchFamily="34" charset="0"/>
              </a:rPr>
              <a:t>With the exception of providing ducts on private property, Telkom carries all the investment cost and associated risk. Telkom will provide the network from the closest exchange right into you house. </a:t>
            </a:r>
          </a:p>
          <a:p>
            <a:pPr marL="167058" indent="-167058" algn="just" fontAlgn="base">
              <a:spcBef>
                <a:spcPts val="277"/>
              </a:spcBef>
              <a:spcAft>
                <a:spcPct val="0"/>
              </a:spcAft>
              <a:buFontTx/>
              <a:buChar char="•"/>
            </a:pPr>
            <a:r>
              <a:rPr lang="en-US" sz="1200" dirty="0">
                <a:solidFill>
                  <a:schemeClr val="bg1"/>
                </a:solidFill>
                <a:cs typeface="Calibri" pitchFamily="34" charset="0"/>
              </a:rPr>
              <a:t>Where homes are fed via underground cable the customer is required to provide a duct between the property boundary and a suitable entry point into the house. In gated communities Telkom will enter into an agreement with the representative body (e.g. Home Owners Association/Body Corporate or Developer ) regarding cost sharing for the duct network </a:t>
            </a:r>
            <a:r>
              <a:rPr lang="en-US" sz="1200" dirty="0" smtClean="0">
                <a:solidFill>
                  <a:schemeClr val="bg1"/>
                </a:solidFill>
                <a:cs typeface="Calibri" pitchFamily="34" charset="0"/>
              </a:rPr>
              <a:t>within the </a:t>
            </a:r>
            <a:r>
              <a:rPr lang="en-US" sz="1200" dirty="0">
                <a:solidFill>
                  <a:schemeClr val="bg1"/>
                </a:solidFill>
                <a:cs typeface="Calibri" pitchFamily="34" charset="0"/>
              </a:rPr>
              <a:t>complex . Telkom is fully responsible for cabling </a:t>
            </a:r>
            <a:r>
              <a:rPr lang="en-US" sz="1200" dirty="0" smtClean="0">
                <a:solidFill>
                  <a:schemeClr val="bg1"/>
                </a:solidFill>
                <a:cs typeface="Calibri" pitchFamily="34" charset="0"/>
              </a:rPr>
              <a:t>costs.</a:t>
            </a:r>
            <a:endParaRPr lang="en-GB" sz="1200" dirty="0">
              <a:solidFill>
                <a:schemeClr val="bg1"/>
              </a:solidFill>
              <a:cs typeface="Calibri" pitchFamily="34" charset="0"/>
            </a:endParaRPr>
          </a:p>
        </p:txBody>
      </p:sp>
      <p:sp>
        <p:nvSpPr>
          <p:cNvPr id="23" name="Rectangle 22"/>
          <p:cNvSpPr>
            <a:spLocks noChangeArrowheads="1"/>
          </p:cNvSpPr>
          <p:nvPr/>
        </p:nvSpPr>
        <p:spPr bwMode="gray">
          <a:xfrm>
            <a:off x="123226" y="785369"/>
            <a:ext cx="3956406" cy="116812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Fibre </a:t>
            </a:r>
            <a:r>
              <a:rPr lang="en-GB" sz="1292" b="1" dirty="0">
                <a:solidFill>
                  <a:srgbClr val="000000"/>
                </a:solidFill>
                <a:cs typeface="Calibri" pitchFamily="34" charset="0"/>
              </a:rPr>
              <a:t>T</a:t>
            </a:r>
            <a:r>
              <a:rPr lang="en-GB" sz="1292" b="1" dirty="0" smtClean="0">
                <a:solidFill>
                  <a:srgbClr val="000000"/>
                </a:solidFill>
                <a:cs typeface="Calibri" pitchFamily="34" charset="0"/>
              </a:rPr>
              <a:t>o </a:t>
            </a:r>
            <a:r>
              <a:rPr lang="en-GB" sz="1292" b="1" dirty="0">
                <a:solidFill>
                  <a:srgbClr val="000000"/>
                </a:solidFill>
                <a:cs typeface="Calibri" pitchFamily="34" charset="0"/>
              </a:rPr>
              <a:t>T</a:t>
            </a:r>
            <a:r>
              <a:rPr lang="en-GB" sz="1292" b="1" dirty="0" smtClean="0">
                <a:solidFill>
                  <a:srgbClr val="000000"/>
                </a:solidFill>
                <a:cs typeface="Calibri" pitchFamily="34" charset="0"/>
              </a:rPr>
              <a:t>he Home (FTTH)?</a:t>
            </a:r>
            <a:endParaRPr lang="en-GB" sz="1292" b="1" dirty="0">
              <a:solidFill>
                <a:srgbClr val="000000"/>
              </a:solidFill>
              <a:cs typeface="Calibri" pitchFamily="34" charset="0"/>
            </a:endParaRPr>
          </a:p>
        </p:txBody>
      </p:sp>
      <p:sp>
        <p:nvSpPr>
          <p:cNvPr id="24" name="Rectangle 8"/>
          <p:cNvSpPr>
            <a:spLocks noChangeArrowheads="1"/>
          </p:cNvSpPr>
          <p:nvPr/>
        </p:nvSpPr>
        <p:spPr bwMode="gray">
          <a:xfrm>
            <a:off x="123224" y="5232271"/>
            <a:ext cx="3956409" cy="1364356"/>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prstClr val="black"/>
                </a:solidFill>
                <a:cs typeface="Calibri" pitchFamily="34" charset="0"/>
              </a:rPr>
              <a:t>The cost of a FTTH network?</a:t>
            </a:r>
            <a:endParaRPr lang="en-GB" sz="1292" b="1" dirty="0">
              <a:solidFill>
                <a:prstClr val="black"/>
              </a:solidFill>
              <a:cs typeface="Calibri" pitchFamily="34" charset="0"/>
            </a:endParaRPr>
          </a:p>
        </p:txBody>
      </p:sp>
      <p:sp>
        <p:nvSpPr>
          <p:cNvPr id="25" name="Rectangle 24"/>
          <p:cNvSpPr/>
          <p:nvPr/>
        </p:nvSpPr>
        <p:spPr bwMode="auto">
          <a:xfrm>
            <a:off x="186396" y="5749291"/>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4</a:t>
            </a:r>
            <a:endParaRPr lang="en-GB" sz="1292" b="1" dirty="0">
              <a:solidFill>
                <a:prstClr val="white"/>
              </a:solidFill>
            </a:endParaRPr>
          </a:p>
        </p:txBody>
      </p:sp>
      <p:sp>
        <p:nvSpPr>
          <p:cNvPr id="26" name="Rectangle 8"/>
          <p:cNvSpPr>
            <a:spLocks noChangeArrowheads="1"/>
          </p:cNvSpPr>
          <p:nvPr/>
        </p:nvSpPr>
        <p:spPr bwMode="gray">
          <a:xfrm>
            <a:off x="113396" y="3618632"/>
            <a:ext cx="3966235" cy="148602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Required in the home</a:t>
            </a:r>
            <a:r>
              <a:rPr lang="en-GB" sz="1292" b="1" dirty="0">
                <a:solidFill>
                  <a:srgbClr val="000000"/>
                </a:solidFill>
                <a:cs typeface="Calibri" pitchFamily="34" charset="0"/>
              </a:rPr>
              <a:t>?</a:t>
            </a:r>
          </a:p>
        </p:txBody>
      </p:sp>
      <p:sp>
        <p:nvSpPr>
          <p:cNvPr id="27" name="Rectangle 7"/>
          <p:cNvSpPr>
            <a:spLocks noChangeArrowheads="1"/>
          </p:cNvSpPr>
          <p:nvPr/>
        </p:nvSpPr>
        <p:spPr bwMode="gray">
          <a:xfrm>
            <a:off x="4079633" y="2118159"/>
            <a:ext cx="8112366" cy="1336684"/>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a:solidFill>
                  <a:schemeClr val="bg1"/>
                </a:solidFill>
                <a:cs typeface="Calibri" pitchFamily="34" charset="0"/>
              </a:rPr>
              <a:t>Telkom provides the end to end fibre network.</a:t>
            </a:r>
          </a:p>
          <a:p>
            <a:pPr marL="167058" indent="-167058" algn="just" fontAlgn="base">
              <a:spcBef>
                <a:spcPts val="277"/>
              </a:spcBef>
              <a:spcAft>
                <a:spcPct val="0"/>
              </a:spcAft>
              <a:buFontTx/>
              <a:buChar char="•"/>
            </a:pPr>
            <a:r>
              <a:rPr lang="en-US" sz="1200" dirty="0">
                <a:solidFill>
                  <a:schemeClr val="bg1"/>
                </a:solidFill>
                <a:cs typeface="Calibri" pitchFamily="34" charset="0"/>
              </a:rPr>
              <a:t>Telkom has relationships with most of the major ISP’s in South Africa and offers this connectivity on a re-sell principle.</a:t>
            </a:r>
          </a:p>
          <a:p>
            <a:pPr marL="167058" indent="-167058" algn="just" fontAlgn="base">
              <a:spcBef>
                <a:spcPts val="277"/>
              </a:spcBef>
              <a:spcAft>
                <a:spcPct val="0"/>
              </a:spcAft>
              <a:buFontTx/>
              <a:buChar char="•"/>
            </a:pPr>
            <a:r>
              <a:rPr lang="en-US" sz="1200" dirty="0">
                <a:solidFill>
                  <a:schemeClr val="bg1"/>
                </a:solidFill>
                <a:cs typeface="Calibri" pitchFamily="34" charset="0"/>
              </a:rPr>
              <a:t>You choose your Internet Service Provider and the package that best suits you. You only deal with your chosen Service Provider and only get one bill.</a:t>
            </a:r>
          </a:p>
          <a:p>
            <a:pPr marL="167058" indent="-167058" algn="just" fontAlgn="base">
              <a:spcBef>
                <a:spcPts val="277"/>
              </a:spcBef>
              <a:spcAft>
                <a:spcPct val="0"/>
              </a:spcAft>
              <a:buFontTx/>
              <a:buChar char="•"/>
            </a:pPr>
            <a:r>
              <a:rPr lang="en-US" sz="1200" dirty="0">
                <a:solidFill>
                  <a:schemeClr val="bg1"/>
                </a:solidFill>
                <a:cs typeface="Calibri" pitchFamily="34" charset="0"/>
              </a:rPr>
              <a:t>Telkom Retail is just one of the Service Providers you can choose </a:t>
            </a:r>
            <a:r>
              <a:rPr lang="en-US" sz="1200" dirty="0" smtClean="0">
                <a:solidFill>
                  <a:schemeClr val="bg1"/>
                </a:solidFill>
                <a:cs typeface="Calibri" pitchFamily="34" charset="0"/>
              </a:rPr>
              <a:t>from.</a:t>
            </a:r>
            <a:endParaRPr lang="en-GB" sz="1200" dirty="0">
              <a:solidFill>
                <a:schemeClr val="bg1"/>
              </a:solidFill>
              <a:cs typeface="Calibri" pitchFamily="34" charset="0"/>
            </a:endParaRPr>
          </a:p>
        </p:txBody>
      </p:sp>
      <p:sp>
        <p:nvSpPr>
          <p:cNvPr id="28" name="Rectangle 8"/>
          <p:cNvSpPr>
            <a:spLocks noChangeArrowheads="1"/>
          </p:cNvSpPr>
          <p:nvPr/>
        </p:nvSpPr>
        <p:spPr bwMode="gray">
          <a:xfrm>
            <a:off x="123225" y="2118159"/>
            <a:ext cx="3956408" cy="1336684"/>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prstClr val="black"/>
                </a:solidFill>
                <a:cs typeface="Calibri" pitchFamily="34" charset="0"/>
              </a:rPr>
              <a:t>An </a:t>
            </a:r>
            <a:r>
              <a:rPr lang="en-GB" sz="1292" b="1" dirty="0">
                <a:solidFill>
                  <a:prstClr val="black"/>
                </a:solidFill>
                <a:cs typeface="Calibri" pitchFamily="34" charset="0"/>
              </a:rPr>
              <a:t>Open Access </a:t>
            </a:r>
            <a:r>
              <a:rPr lang="en-GB" sz="1292" b="1" dirty="0" smtClean="0">
                <a:solidFill>
                  <a:prstClr val="black"/>
                </a:solidFill>
                <a:cs typeface="Calibri" pitchFamily="34" charset="0"/>
              </a:rPr>
              <a:t>Network?</a:t>
            </a:r>
            <a:endParaRPr lang="en-GB" sz="1292" b="1" dirty="0">
              <a:solidFill>
                <a:prstClr val="black"/>
              </a:solidFill>
              <a:cs typeface="Calibri" pitchFamily="34" charset="0"/>
            </a:endParaRPr>
          </a:p>
        </p:txBody>
      </p:sp>
      <p:sp>
        <p:nvSpPr>
          <p:cNvPr id="29" name="Rectangle 28"/>
          <p:cNvSpPr/>
          <p:nvPr/>
        </p:nvSpPr>
        <p:spPr bwMode="auto">
          <a:xfrm>
            <a:off x="173621" y="2628898"/>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2</a:t>
            </a:r>
            <a:endParaRPr lang="en-GB" sz="1292" b="1" dirty="0">
              <a:solidFill>
                <a:prstClr val="white"/>
              </a:solidFill>
            </a:endParaRPr>
          </a:p>
        </p:txBody>
      </p:sp>
      <p:sp>
        <p:nvSpPr>
          <p:cNvPr id="34" name="Rectangle 33"/>
          <p:cNvSpPr/>
          <p:nvPr/>
        </p:nvSpPr>
        <p:spPr bwMode="auto">
          <a:xfrm>
            <a:off x="173620" y="1211086"/>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1</a:t>
            </a:r>
            <a:endParaRPr lang="en-GB" sz="1292" b="1" dirty="0">
              <a:solidFill>
                <a:prstClr val="white"/>
              </a:solidFill>
            </a:endParaRPr>
          </a:p>
        </p:txBody>
      </p:sp>
      <p:sp>
        <p:nvSpPr>
          <p:cNvPr id="35" name="Rectangle 34"/>
          <p:cNvSpPr/>
          <p:nvPr/>
        </p:nvSpPr>
        <p:spPr bwMode="auto">
          <a:xfrm>
            <a:off x="186395" y="4202016"/>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3</a:t>
            </a:r>
            <a:endParaRPr lang="en-GB" sz="1292" b="1" dirty="0">
              <a:solidFill>
                <a:prstClr val="white"/>
              </a:solidFill>
            </a:endParaRPr>
          </a:p>
        </p:txBody>
      </p:sp>
    </p:spTree>
    <p:extLst>
      <p:ext uri="{BB962C8B-B14F-4D97-AF65-F5344CB8AC3E}">
        <p14:creationId xmlns:p14="http://schemas.microsoft.com/office/powerpoint/2010/main" val="28410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8937" y="104512"/>
            <a:ext cx="10347733" cy="900000"/>
          </a:xfrm>
        </p:spPr>
        <p:txBody>
          <a:bodyPr/>
          <a:lstStyle/>
          <a:p>
            <a:r>
              <a:rPr lang="en-US" sz="3200" dirty="0"/>
              <a:t>Understanding the Technical Terms </a:t>
            </a:r>
          </a:p>
        </p:txBody>
      </p:sp>
      <p:sp>
        <p:nvSpPr>
          <p:cNvPr id="7" name="Text Placeholder 6"/>
          <p:cNvSpPr>
            <a:spLocks noGrp="1"/>
          </p:cNvSpPr>
          <p:nvPr>
            <p:ph type="body" sz="quarter" idx="12"/>
          </p:nvPr>
        </p:nvSpPr>
        <p:spPr>
          <a:xfrm>
            <a:off x="1821465" y="6284406"/>
            <a:ext cx="5577473" cy="282129"/>
          </a:xfrm>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966" y="997972"/>
            <a:ext cx="5578547" cy="2974731"/>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5392994" y="1643867"/>
            <a:ext cx="5293417" cy="900000"/>
          </a:xfrm>
        </p:spPr>
        <p:txBody>
          <a:bodyPr/>
          <a:lstStyle/>
          <a:p>
            <a:pPr marL="342900" indent="-342900" fontAlgn="base">
              <a:buFont typeface="+mj-lt"/>
              <a:buAutoNum type="arabicPeriod"/>
            </a:pPr>
            <a:r>
              <a:rPr lang="en-GB" sz="1400" b="1" dirty="0">
                <a:solidFill>
                  <a:prstClr val="black"/>
                </a:solidFill>
                <a:cs typeface="Calibri" pitchFamily="34" charset="0"/>
              </a:rPr>
              <a:t>The Cable </a:t>
            </a:r>
            <a:r>
              <a:rPr lang="en-GB" sz="1400" b="1" dirty="0" smtClean="0">
                <a:solidFill>
                  <a:prstClr val="black"/>
                </a:solidFill>
                <a:cs typeface="Calibri" pitchFamily="34" charset="0"/>
              </a:rPr>
              <a:t>Network</a:t>
            </a: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a:solidFill>
                  <a:prstClr val="black"/>
                </a:solidFill>
                <a:cs typeface="Calibri" pitchFamily="34" charset="0"/>
              </a:rPr>
              <a:t>Redundancy</a:t>
            </a:r>
          </a:p>
          <a:p>
            <a:pPr marL="342900" indent="-342900">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a:solidFill>
                  <a:prstClr val="black"/>
                </a:solidFill>
                <a:cs typeface="Calibri" pitchFamily="34" charset="0"/>
              </a:rPr>
              <a:t>The GPON </a:t>
            </a:r>
            <a:r>
              <a:rPr lang="en-GB" sz="1400" b="1" dirty="0" smtClean="0">
                <a:solidFill>
                  <a:prstClr val="black"/>
                </a:solidFill>
                <a:cs typeface="Calibri" pitchFamily="34" charset="0"/>
              </a:rPr>
              <a:t>Technology</a:t>
            </a:r>
          </a:p>
          <a:p>
            <a:pPr marL="342900" indent="-342900" fontAlgn="base">
              <a:buFont typeface="+mj-lt"/>
              <a:buAutoNum type="arabicPeriod"/>
            </a:pPr>
            <a:endParaRPr lang="en-GB" sz="1400" b="1" dirty="0">
              <a:solidFill>
                <a:prstClr val="black"/>
              </a:solidFill>
              <a:cs typeface="Calibri" pitchFamily="34" charset="0"/>
            </a:endParaRPr>
          </a:p>
          <a:p>
            <a:pPr marL="342900" indent="-342900">
              <a:buFont typeface="+mj-lt"/>
              <a:buAutoNum type="arabicPeriod"/>
            </a:pPr>
            <a:r>
              <a:rPr lang="en-GB" sz="1400" b="1" dirty="0">
                <a:solidFill>
                  <a:prstClr val="black"/>
                </a:solidFill>
                <a:cs typeface="Calibri" pitchFamily="34" charset="0"/>
              </a:rPr>
              <a:t>Quality of Service (</a:t>
            </a:r>
            <a:r>
              <a:rPr lang="en-GB" sz="1400" b="1" dirty="0" err="1">
                <a:solidFill>
                  <a:prstClr val="black"/>
                </a:solidFill>
                <a:cs typeface="Calibri" pitchFamily="34" charset="0"/>
              </a:rPr>
              <a:t>QoS</a:t>
            </a:r>
            <a:r>
              <a:rPr lang="en-GB" sz="1400" b="1" dirty="0" smtClean="0">
                <a:solidFill>
                  <a:prstClr val="black"/>
                </a:solidFill>
                <a:cs typeface="Calibri" pitchFamily="34" charset="0"/>
              </a:rPr>
              <a:t>)</a:t>
            </a:r>
            <a:endParaRPr lang="en-GB" sz="1400" b="1" dirty="0">
              <a:solidFill>
                <a:prstClr val="black"/>
              </a:solidFill>
              <a:cs typeface="Calibri" pitchFamily="34" charset="0"/>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6685" y="679204"/>
            <a:ext cx="1955315" cy="6178795"/>
          </a:xfrm>
          <a:prstGeom prst="rect">
            <a:avLst/>
          </a:prstGeom>
        </p:spPr>
      </p:pic>
      <p:grpSp>
        <p:nvGrpSpPr>
          <p:cNvPr id="8" name="Group 7"/>
          <p:cNvGrpSpPr/>
          <p:nvPr/>
        </p:nvGrpSpPr>
        <p:grpSpPr>
          <a:xfrm>
            <a:off x="1316062" y="4328746"/>
            <a:ext cx="7514515" cy="2321929"/>
            <a:chOff x="-196812" y="3774071"/>
            <a:chExt cx="8578811" cy="2321929"/>
          </a:xfrm>
        </p:grpSpPr>
        <p:sp>
          <p:nvSpPr>
            <p:cNvPr id="9" name="Rectangle 8"/>
            <p:cNvSpPr/>
            <p:nvPr/>
          </p:nvSpPr>
          <p:spPr>
            <a:xfrm>
              <a:off x="313630" y="3841446"/>
              <a:ext cx="8068369" cy="225455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81000" y="3906752"/>
              <a:ext cx="7848600" cy="2062164"/>
              <a:chOff x="381000" y="3906752"/>
              <a:chExt cx="8305800" cy="2062164"/>
            </a:xfrm>
          </p:grpSpPr>
          <p:sp>
            <p:nvSpPr>
              <p:cNvPr id="13" name="Rectangle 12"/>
              <p:cNvSpPr/>
              <p:nvPr/>
            </p:nvSpPr>
            <p:spPr>
              <a:xfrm>
                <a:off x="3407226" y="4572000"/>
                <a:ext cx="1066800" cy="1106020"/>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357" y="4424191"/>
                <a:ext cx="638175" cy="28098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157" y="4299185"/>
                <a:ext cx="246340" cy="531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5" y="5041106"/>
                <a:ext cx="638175" cy="28098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957" y="4424191"/>
                <a:ext cx="246340" cy="531000"/>
              </a:xfrm>
              <a:prstGeom prst="rect">
                <a:avLst/>
              </a:prstGeom>
            </p:spPr>
          </p:pic>
          <p:sp>
            <p:nvSpPr>
              <p:cNvPr id="18" name="Arc 17"/>
              <p:cNvSpPr/>
              <p:nvPr/>
            </p:nvSpPr>
            <p:spPr>
              <a:xfrm rot="1051610" flipV="1">
                <a:off x="6345557" y="3933329"/>
                <a:ext cx="732770" cy="533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051610" flipV="1">
                <a:off x="6370955" y="3906752"/>
                <a:ext cx="1661083" cy="545481"/>
              </a:xfrm>
              <a:prstGeom prst="arc">
                <a:avLst>
                  <a:gd name="adj1" fmla="val 16200000"/>
                  <a:gd name="adj2" fmla="val 193535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5881061" y="4919822"/>
                <a:ext cx="457200" cy="447694"/>
              </a:xfrm>
              <a:prstGeom prst="ellipse">
                <a:avLst/>
              </a:prstGeom>
              <a:solidFill>
                <a:schemeClr val="bg1">
                  <a:lumMod val="9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DP</a:t>
                </a:r>
                <a:endParaRPr lang="en-US" sz="900" dirty="0">
                  <a:solidFill>
                    <a:schemeClr val="tx1"/>
                  </a:solidFill>
                </a:endParaRPr>
              </a:p>
            </p:txBody>
          </p:sp>
          <p:sp>
            <p:nvSpPr>
              <p:cNvPr id="21" name="Arc 20"/>
              <p:cNvSpPr/>
              <p:nvPr/>
            </p:nvSpPr>
            <p:spPr>
              <a:xfrm rot="1051610" flipV="1">
                <a:off x="5981662" y="3965732"/>
                <a:ext cx="629376" cy="98201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514786" y="5402885"/>
                <a:ext cx="1189749" cy="430887"/>
              </a:xfrm>
              <a:prstGeom prst="rect">
                <a:avLst/>
              </a:prstGeom>
              <a:noFill/>
            </p:spPr>
            <p:txBody>
              <a:bodyPr wrap="none" rtlCol="0">
                <a:spAutoFit/>
              </a:bodyPr>
              <a:lstStyle/>
              <a:p>
                <a:pPr algn="ctr"/>
                <a:r>
                  <a:rPr lang="en-US" sz="1050" dirty="0" smtClean="0">
                    <a:solidFill>
                      <a:schemeClr val="bg1"/>
                    </a:solidFill>
                  </a:rPr>
                  <a:t>Distribution Point</a:t>
                </a:r>
              </a:p>
              <a:p>
                <a:pPr algn="ctr"/>
                <a:r>
                  <a:rPr lang="en-US" sz="1050" dirty="0" smtClean="0">
                    <a:solidFill>
                      <a:schemeClr val="bg1"/>
                    </a:solidFill>
                  </a:rPr>
                  <a:t>Pole or Manhole</a:t>
                </a:r>
                <a:endParaRPr lang="en-US" sz="1050" dirty="0">
                  <a:solidFill>
                    <a:schemeClr val="bg1"/>
                  </a:solidFill>
                </a:endParaRPr>
              </a:p>
            </p:txBody>
          </p:sp>
          <p:cxnSp>
            <p:nvCxnSpPr>
              <p:cNvPr id="23" name="Straight Connector 22"/>
              <p:cNvCxnSpPr>
                <a:stCxn id="20" idx="6"/>
                <a:endCxn id="16" idx="1"/>
              </p:cNvCxnSpPr>
              <p:nvPr/>
            </p:nvCxnSpPr>
            <p:spPr>
              <a:xfrm>
                <a:off x="6338261" y="5143669"/>
                <a:ext cx="1710364" cy="37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79893" y="3984585"/>
                <a:ext cx="750526" cy="415498"/>
              </a:xfrm>
              <a:prstGeom prst="rect">
                <a:avLst/>
              </a:prstGeom>
              <a:noFill/>
            </p:spPr>
            <p:txBody>
              <a:bodyPr wrap="none" rtlCol="0">
                <a:spAutoFit/>
              </a:bodyPr>
              <a:lstStyle/>
              <a:p>
                <a:pPr algn="ctr"/>
                <a:r>
                  <a:rPr lang="en-US" sz="1050" dirty="0" smtClean="0">
                    <a:solidFill>
                      <a:schemeClr val="bg1"/>
                    </a:solidFill>
                  </a:rPr>
                  <a:t>Overhead</a:t>
                </a:r>
              </a:p>
              <a:p>
                <a:pPr algn="ctr"/>
                <a:r>
                  <a:rPr lang="en-US" sz="1050" dirty="0" smtClean="0">
                    <a:solidFill>
                      <a:schemeClr val="bg1"/>
                    </a:solidFill>
                  </a:rPr>
                  <a:t>Drop Wire</a:t>
                </a:r>
                <a:endParaRPr lang="en-US" sz="1050" dirty="0">
                  <a:solidFill>
                    <a:schemeClr val="bg1"/>
                  </a:solidFill>
                </a:endParaRPr>
              </a:p>
            </p:txBody>
          </p:sp>
          <p:sp>
            <p:nvSpPr>
              <p:cNvPr id="25" name="TextBox 24"/>
              <p:cNvSpPr txBox="1"/>
              <p:nvPr/>
            </p:nvSpPr>
            <p:spPr>
              <a:xfrm>
                <a:off x="6621127" y="5181600"/>
                <a:ext cx="1284326" cy="253916"/>
              </a:xfrm>
              <a:prstGeom prst="rect">
                <a:avLst/>
              </a:prstGeom>
              <a:noFill/>
            </p:spPr>
            <p:txBody>
              <a:bodyPr wrap="none" rtlCol="0">
                <a:spAutoFit/>
              </a:bodyPr>
              <a:lstStyle/>
              <a:p>
                <a:pPr algn="ctr"/>
                <a:r>
                  <a:rPr lang="en-US" sz="1050" dirty="0" smtClean="0">
                    <a:solidFill>
                      <a:schemeClr val="bg1"/>
                    </a:solidFill>
                  </a:rPr>
                  <a:t>Underground Cable</a:t>
                </a:r>
                <a:endParaRPr lang="en-US" sz="1050" dirty="0">
                  <a:solidFill>
                    <a:schemeClr val="bg1"/>
                  </a:solidFill>
                </a:endParaRPr>
              </a:p>
            </p:txBody>
          </p:sp>
          <p:sp>
            <p:nvSpPr>
              <p:cNvPr id="26" name="TextBox 25"/>
              <p:cNvSpPr txBox="1"/>
              <p:nvPr/>
            </p:nvSpPr>
            <p:spPr>
              <a:xfrm>
                <a:off x="4819289" y="4947859"/>
                <a:ext cx="830676" cy="415498"/>
              </a:xfrm>
              <a:prstGeom prst="rect">
                <a:avLst/>
              </a:prstGeom>
              <a:noFill/>
            </p:spPr>
            <p:txBody>
              <a:bodyPr wrap="none" rtlCol="0">
                <a:spAutoFit/>
              </a:bodyPr>
              <a:lstStyle/>
              <a:p>
                <a:pPr algn="ctr"/>
                <a:r>
                  <a:rPr lang="en-US" sz="1050" dirty="0" smtClean="0">
                    <a:solidFill>
                      <a:schemeClr val="bg1"/>
                    </a:solidFill>
                  </a:rPr>
                  <a:t>Distribution</a:t>
                </a:r>
              </a:p>
              <a:p>
                <a:pPr algn="ctr"/>
                <a:r>
                  <a:rPr lang="en-US" sz="1050" dirty="0" smtClean="0">
                    <a:solidFill>
                      <a:schemeClr val="bg1"/>
                    </a:solidFill>
                  </a:rPr>
                  <a:t>Fibre</a:t>
                </a:r>
                <a:endParaRPr lang="en-US" sz="1050" dirty="0">
                  <a:solidFill>
                    <a:schemeClr val="bg1"/>
                  </a:solidFill>
                </a:endParaRPr>
              </a:p>
            </p:txBody>
          </p:sp>
          <p:sp>
            <p:nvSpPr>
              <p:cNvPr id="27" name="Isosceles Triangle 26"/>
              <p:cNvSpPr/>
              <p:nvPr/>
            </p:nvSpPr>
            <p:spPr>
              <a:xfrm rot="16200000">
                <a:off x="3350601" y="4857199"/>
                <a:ext cx="838200" cy="572939"/>
              </a:xfrm>
              <a:prstGeom prst="triangl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Connector 27"/>
              <p:cNvCxnSpPr>
                <a:stCxn id="27" idx="4"/>
              </p:cNvCxnSpPr>
              <p:nvPr/>
            </p:nvCxnSpPr>
            <p:spPr>
              <a:xfrm flipV="1">
                <a:off x="4056171" y="4724568"/>
                <a:ext cx="2761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056170" y="4957143"/>
                <a:ext cx="2761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7" idx="3"/>
                <a:endCxn id="20" idx="2"/>
              </p:cNvCxnSpPr>
              <p:nvPr/>
            </p:nvCxnSpPr>
            <p:spPr>
              <a:xfrm>
                <a:off x="4056171" y="5143669"/>
                <a:ext cx="1824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68851" y="5345743"/>
                <a:ext cx="2761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75737" y="5545100"/>
                <a:ext cx="27615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17306" y="5015982"/>
                <a:ext cx="582212" cy="253916"/>
              </a:xfrm>
              <a:prstGeom prst="rect">
                <a:avLst/>
              </a:prstGeom>
              <a:noFill/>
            </p:spPr>
            <p:txBody>
              <a:bodyPr wrap="none" rtlCol="0">
                <a:spAutoFit/>
              </a:bodyPr>
              <a:lstStyle/>
              <a:p>
                <a:pPr algn="ctr"/>
                <a:r>
                  <a:rPr lang="en-US" sz="1050" dirty="0" smtClean="0"/>
                  <a:t>Splitter</a:t>
                </a:r>
                <a:endParaRPr lang="en-US" sz="1050" dirty="0"/>
              </a:p>
            </p:txBody>
          </p:sp>
          <p:sp>
            <p:nvSpPr>
              <p:cNvPr id="34" name="TextBox 33"/>
              <p:cNvSpPr txBox="1"/>
              <p:nvPr/>
            </p:nvSpPr>
            <p:spPr>
              <a:xfrm>
                <a:off x="3576381" y="5715000"/>
                <a:ext cx="673582" cy="253916"/>
              </a:xfrm>
              <a:prstGeom prst="rect">
                <a:avLst/>
              </a:prstGeom>
              <a:noFill/>
            </p:spPr>
            <p:txBody>
              <a:bodyPr wrap="none" rtlCol="0">
                <a:spAutoFit/>
              </a:bodyPr>
              <a:lstStyle/>
              <a:p>
                <a:pPr algn="ctr"/>
                <a:r>
                  <a:rPr lang="en-US" sz="1050" dirty="0" smtClean="0">
                    <a:solidFill>
                      <a:schemeClr val="bg1"/>
                    </a:solidFill>
                  </a:rPr>
                  <a:t>Manhole</a:t>
                </a:r>
                <a:endParaRPr lang="en-US" sz="1050" dirty="0">
                  <a:solidFill>
                    <a:schemeClr val="bg1"/>
                  </a:solidFill>
                </a:endParaRPr>
              </a:p>
            </p:txBody>
          </p:sp>
          <p:sp>
            <p:nvSpPr>
              <p:cNvPr id="35" name="Rectangle 34"/>
              <p:cNvSpPr/>
              <p:nvPr/>
            </p:nvSpPr>
            <p:spPr>
              <a:xfrm>
                <a:off x="381000" y="4445853"/>
                <a:ext cx="1447691" cy="142475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40" idx="2"/>
                <a:endCxn id="27" idx="0"/>
              </p:cNvCxnSpPr>
              <p:nvPr/>
            </p:nvCxnSpPr>
            <p:spPr>
              <a:xfrm flipV="1">
                <a:off x="1444954" y="5143669"/>
                <a:ext cx="2038278" cy="14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2000" y="4678805"/>
                <a:ext cx="685800" cy="9286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8937" y="4192334"/>
                <a:ext cx="1011815" cy="253916"/>
              </a:xfrm>
              <a:prstGeom prst="rect">
                <a:avLst/>
              </a:prstGeom>
              <a:noFill/>
            </p:spPr>
            <p:txBody>
              <a:bodyPr wrap="none" rtlCol="0">
                <a:spAutoFit/>
              </a:bodyPr>
              <a:lstStyle/>
              <a:p>
                <a:pPr algn="ctr"/>
                <a:r>
                  <a:rPr lang="en-US" sz="1050" dirty="0" smtClean="0">
                    <a:solidFill>
                      <a:schemeClr val="bg1"/>
                    </a:solidFill>
                  </a:rPr>
                  <a:t>Local Exchange</a:t>
                </a:r>
                <a:endParaRPr lang="en-US" sz="1050" dirty="0">
                  <a:solidFill>
                    <a:schemeClr val="bg1"/>
                  </a:solidFill>
                </a:endParaRPr>
              </a:p>
            </p:txBody>
          </p:sp>
          <p:sp>
            <p:nvSpPr>
              <p:cNvPr id="39" name="TextBox 38"/>
              <p:cNvSpPr txBox="1"/>
              <p:nvPr/>
            </p:nvSpPr>
            <p:spPr>
              <a:xfrm>
                <a:off x="841045" y="5618328"/>
                <a:ext cx="527709" cy="253916"/>
              </a:xfrm>
              <a:prstGeom prst="rect">
                <a:avLst/>
              </a:prstGeom>
              <a:noFill/>
            </p:spPr>
            <p:txBody>
              <a:bodyPr wrap="none" rtlCol="0">
                <a:spAutoFit/>
              </a:bodyPr>
              <a:lstStyle/>
              <a:p>
                <a:pPr algn="ctr"/>
                <a:r>
                  <a:rPr lang="en-US" sz="1050" dirty="0" smtClean="0">
                    <a:solidFill>
                      <a:schemeClr val="bg1"/>
                    </a:solidFill>
                  </a:rPr>
                  <a:t>MSAN</a:t>
                </a:r>
                <a:endParaRPr lang="en-US" sz="1050" dirty="0">
                  <a:solidFill>
                    <a:schemeClr val="bg1"/>
                  </a:solidFill>
                </a:endParaRPr>
              </a:p>
            </p:txBody>
          </p:sp>
          <p:sp>
            <p:nvSpPr>
              <p:cNvPr id="40" name="Rectangle 39"/>
              <p:cNvSpPr/>
              <p:nvPr/>
            </p:nvSpPr>
            <p:spPr>
              <a:xfrm rot="16200000">
                <a:off x="1106598" y="5057429"/>
                <a:ext cx="475104" cy="20160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en-US" sz="1050" dirty="0" smtClean="0">
                    <a:solidFill>
                      <a:schemeClr val="tx1"/>
                    </a:solidFill>
                  </a:rPr>
                  <a:t>OLT</a:t>
                </a:r>
                <a:endParaRPr lang="en-US" sz="1050" dirty="0">
                  <a:solidFill>
                    <a:schemeClr val="tx1"/>
                  </a:solidFill>
                </a:endParaRPr>
              </a:p>
            </p:txBody>
          </p:sp>
          <p:sp>
            <p:nvSpPr>
              <p:cNvPr id="41" name="TextBox 40"/>
              <p:cNvSpPr txBox="1"/>
              <p:nvPr/>
            </p:nvSpPr>
            <p:spPr>
              <a:xfrm>
                <a:off x="2013298" y="4969631"/>
                <a:ext cx="918841" cy="415498"/>
              </a:xfrm>
              <a:prstGeom prst="rect">
                <a:avLst/>
              </a:prstGeom>
              <a:noFill/>
            </p:spPr>
            <p:txBody>
              <a:bodyPr wrap="none" rtlCol="0">
                <a:spAutoFit/>
              </a:bodyPr>
              <a:lstStyle/>
              <a:p>
                <a:pPr algn="ctr"/>
                <a:r>
                  <a:rPr lang="en-US" sz="1050" dirty="0" smtClean="0">
                    <a:solidFill>
                      <a:schemeClr val="bg1"/>
                    </a:solidFill>
                  </a:rPr>
                  <a:t>Underground</a:t>
                </a:r>
              </a:p>
              <a:p>
                <a:pPr algn="ctr"/>
                <a:r>
                  <a:rPr lang="en-US" sz="1050" dirty="0" smtClean="0">
                    <a:solidFill>
                      <a:schemeClr val="bg1"/>
                    </a:solidFill>
                  </a:rPr>
                  <a:t>Feeder Cable</a:t>
                </a:r>
                <a:endParaRPr lang="en-US" sz="1050" dirty="0">
                  <a:solidFill>
                    <a:schemeClr val="bg1"/>
                  </a:solidFill>
                </a:endParaRPr>
              </a:p>
            </p:txBody>
          </p:sp>
        </p:grpSp>
        <p:pic>
          <p:nvPicPr>
            <p:cNvPr id="11" name="Picture 2" descr="C:\Users\allangj\AppData\Local\Microsoft\Windows\Temporary Internet Files\Content.IE5\669CU7P2\medium-town-building-0-5996[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812" y="3774071"/>
              <a:ext cx="682385" cy="1234313"/>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537" y="1529799"/>
            <a:ext cx="3983634" cy="2238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13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0347733" cy="621323"/>
          </a:xfrm>
        </p:spPr>
        <p:txBody>
          <a:bodyPr/>
          <a:lstStyle/>
          <a:p>
            <a:pPr algn="ctr"/>
            <a:r>
              <a:rPr lang="en-US" sz="3200" dirty="0"/>
              <a:t>Understanding the Technical Terms</a:t>
            </a:r>
            <a:r>
              <a:rPr lang="en-US" sz="3200" dirty="0" smtClean="0"/>
              <a:t> </a:t>
            </a:r>
            <a:endParaRPr lang="en-US" sz="3200" dirty="0"/>
          </a:p>
        </p:txBody>
      </p:sp>
      <p:sp>
        <p:nvSpPr>
          <p:cNvPr id="15" name="Rectangle 14"/>
          <p:cNvSpPr>
            <a:spLocks noChangeArrowheads="1"/>
          </p:cNvSpPr>
          <p:nvPr/>
        </p:nvSpPr>
        <p:spPr bwMode="gray">
          <a:xfrm>
            <a:off x="4079631" y="716536"/>
            <a:ext cx="8112367" cy="1403183"/>
          </a:xfrm>
          <a:prstGeom prst="rect">
            <a:avLst/>
          </a:prstGeom>
          <a:noFill/>
          <a:ln w="9525">
            <a:solidFill>
              <a:schemeClr val="bg2"/>
            </a:solidFill>
            <a:miter lim="800000"/>
            <a:headEnd/>
            <a:tailEnd/>
          </a:ln>
        </p:spPr>
        <p:txBody>
          <a:bodyPr tIns="126609"/>
          <a:lstStyle/>
          <a:p>
            <a:pPr marL="161196" indent="-161196" algn="just" fontAlgn="base">
              <a:spcBef>
                <a:spcPts val="277"/>
              </a:spcBef>
              <a:spcAft>
                <a:spcPct val="0"/>
              </a:spcAft>
              <a:buFontTx/>
              <a:buChar char="•"/>
            </a:pPr>
            <a:r>
              <a:rPr lang="en-US" sz="1200" dirty="0">
                <a:solidFill>
                  <a:schemeClr val="bg1"/>
                </a:solidFill>
                <a:cs typeface="Calibri" pitchFamily="34" charset="0"/>
              </a:rPr>
              <a:t>Telkom has 1900 central offices ( local exchanges) in South Africa. If you live in a metro area, chances are that </a:t>
            </a:r>
            <a:r>
              <a:rPr lang="en-US" sz="1200" dirty="0" smtClean="0">
                <a:solidFill>
                  <a:schemeClr val="bg1"/>
                </a:solidFill>
                <a:cs typeface="Calibri" pitchFamily="34" charset="0"/>
              </a:rPr>
              <a:t>you are  close to a </a:t>
            </a:r>
            <a:r>
              <a:rPr lang="en-US" sz="1200" dirty="0">
                <a:solidFill>
                  <a:schemeClr val="bg1"/>
                </a:solidFill>
                <a:cs typeface="Calibri" pitchFamily="34" charset="0"/>
              </a:rPr>
              <a:t>local </a:t>
            </a:r>
            <a:r>
              <a:rPr lang="en-US" sz="1200" dirty="0" smtClean="0">
                <a:solidFill>
                  <a:schemeClr val="bg1"/>
                </a:solidFill>
                <a:cs typeface="Calibri" pitchFamily="34" charset="0"/>
              </a:rPr>
              <a:t>office.</a:t>
            </a:r>
            <a:endParaRPr lang="en-US" sz="1200" dirty="0">
              <a:solidFill>
                <a:schemeClr val="bg1"/>
              </a:solidFill>
              <a:cs typeface="Calibri" pitchFamily="34" charset="0"/>
            </a:endParaRPr>
          </a:p>
          <a:p>
            <a:pPr marL="161196" indent="-161196" algn="just" fontAlgn="base">
              <a:spcBef>
                <a:spcPts val="277"/>
              </a:spcBef>
              <a:spcAft>
                <a:spcPct val="0"/>
              </a:spcAft>
              <a:buFontTx/>
              <a:buChar char="•"/>
            </a:pPr>
            <a:r>
              <a:rPr lang="en-US" sz="1200" dirty="0">
                <a:solidFill>
                  <a:schemeClr val="bg1"/>
                </a:solidFill>
                <a:cs typeface="Calibri" pitchFamily="34" charset="0"/>
              </a:rPr>
              <a:t>Optic Fibre “Feeder” cables are deployed in an underground duct network </a:t>
            </a:r>
            <a:r>
              <a:rPr lang="en-US" sz="1200" dirty="0" smtClean="0">
                <a:solidFill>
                  <a:schemeClr val="bg1"/>
                </a:solidFill>
                <a:cs typeface="Calibri" pitchFamily="34" charset="0"/>
              </a:rPr>
              <a:t>from the </a:t>
            </a:r>
            <a:r>
              <a:rPr lang="en-US" sz="1200" dirty="0">
                <a:solidFill>
                  <a:schemeClr val="bg1"/>
                </a:solidFill>
                <a:cs typeface="Calibri" pitchFamily="34" charset="0"/>
              </a:rPr>
              <a:t>local office to </a:t>
            </a:r>
            <a:r>
              <a:rPr lang="en-US" sz="1200" dirty="0" smtClean="0">
                <a:solidFill>
                  <a:schemeClr val="bg1"/>
                </a:solidFill>
                <a:cs typeface="Calibri" pitchFamily="34" charset="0"/>
              </a:rPr>
              <a:t>a </a:t>
            </a:r>
            <a:r>
              <a:rPr lang="en-US" sz="1200" dirty="0">
                <a:solidFill>
                  <a:schemeClr val="bg1"/>
                </a:solidFill>
                <a:cs typeface="Calibri" pitchFamily="34" charset="0"/>
              </a:rPr>
              <a:t>splitter.</a:t>
            </a:r>
          </a:p>
          <a:p>
            <a:pPr marL="161196" indent="-161196" algn="just" fontAlgn="base">
              <a:spcBef>
                <a:spcPts val="277"/>
              </a:spcBef>
              <a:spcAft>
                <a:spcPct val="0"/>
              </a:spcAft>
              <a:buFontTx/>
              <a:buChar char="•"/>
            </a:pPr>
            <a:r>
              <a:rPr lang="en-US" sz="1200" dirty="0">
                <a:solidFill>
                  <a:schemeClr val="bg1"/>
                </a:solidFill>
                <a:cs typeface="Calibri" pitchFamily="34" charset="0"/>
              </a:rPr>
              <a:t>A “Distribution” optic fibre cable connects the splitter to a </a:t>
            </a:r>
            <a:r>
              <a:rPr lang="en-US" sz="1200" dirty="0" smtClean="0">
                <a:solidFill>
                  <a:schemeClr val="bg1"/>
                </a:solidFill>
                <a:cs typeface="Calibri" pitchFamily="34" charset="0"/>
              </a:rPr>
              <a:t>distribution </a:t>
            </a:r>
            <a:r>
              <a:rPr lang="en-US" sz="1200" dirty="0">
                <a:solidFill>
                  <a:schemeClr val="bg1"/>
                </a:solidFill>
                <a:cs typeface="Calibri" pitchFamily="34" charset="0"/>
              </a:rPr>
              <a:t>point. This distribution point serves </a:t>
            </a:r>
            <a:r>
              <a:rPr lang="en-US" sz="1200" dirty="0" smtClean="0">
                <a:solidFill>
                  <a:schemeClr val="bg1"/>
                </a:solidFill>
                <a:cs typeface="Calibri" pitchFamily="34" charset="0"/>
              </a:rPr>
              <a:t>a 	small </a:t>
            </a:r>
            <a:r>
              <a:rPr lang="en-US" sz="1200" dirty="0">
                <a:solidFill>
                  <a:schemeClr val="bg1"/>
                </a:solidFill>
                <a:cs typeface="Calibri" pitchFamily="34" charset="0"/>
              </a:rPr>
              <a:t>cluster of houses and may be situated </a:t>
            </a:r>
            <a:r>
              <a:rPr lang="en-US" sz="1200" dirty="0" smtClean="0">
                <a:solidFill>
                  <a:schemeClr val="bg1"/>
                </a:solidFill>
                <a:cs typeface="Calibri" pitchFamily="34" charset="0"/>
              </a:rPr>
              <a:t>either underground </a:t>
            </a:r>
            <a:r>
              <a:rPr lang="en-US" sz="1200" dirty="0">
                <a:solidFill>
                  <a:schemeClr val="bg1"/>
                </a:solidFill>
                <a:cs typeface="Calibri" pitchFamily="34" charset="0"/>
              </a:rPr>
              <a:t>or mounted on a pole.</a:t>
            </a:r>
          </a:p>
          <a:p>
            <a:pPr marL="161196" indent="-161196" algn="just" fontAlgn="base">
              <a:spcBef>
                <a:spcPts val="277"/>
              </a:spcBef>
              <a:spcAft>
                <a:spcPct val="0"/>
              </a:spcAft>
              <a:buFontTx/>
              <a:buChar char="•"/>
            </a:pPr>
            <a:r>
              <a:rPr lang="en-US" sz="1200" dirty="0">
                <a:solidFill>
                  <a:schemeClr val="bg1"/>
                </a:solidFill>
                <a:cs typeface="Calibri" pitchFamily="34" charset="0"/>
              </a:rPr>
              <a:t>A “Drop” </a:t>
            </a:r>
            <a:r>
              <a:rPr lang="en-US" sz="1200" dirty="0" smtClean="0">
                <a:solidFill>
                  <a:schemeClr val="bg1"/>
                </a:solidFill>
                <a:cs typeface="Calibri" pitchFamily="34" charset="0"/>
              </a:rPr>
              <a:t>cable connects </a:t>
            </a:r>
            <a:r>
              <a:rPr lang="en-US" sz="1200" dirty="0">
                <a:solidFill>
                  <a:schemeClr val="bg1"/>
                </a:solidFill>
                <a:cs typeface="Calibri" pitchFamily="34" charset="0"/>
              </a:rPr>
              <a:t>a house to a distribution point.</a:t>
            </a:r>
          </a:p>
        </p:txBody>
      </p:sp>
      <p:sp>
        <p:nvSpPr>
          <p:cNvPr id="16" name="Rectangle 7"/>
          <p:cNvSpPr>
            <a:spLocks noChangeArrowheads="1"/>
          </p:cNvSpPr>
          <p:nvPr/>
        </p:nvSpPr>
        <p:spPr bwMode="gray">
          <a:xfrm>
            <a:off x="4079630" y="5263156"/>
            <a:ext cx="8112367" cy="1493563"/>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GB" sz="1200" dirty="0">
                <a:solidFill>
                  <a:schemeClr val="bg1"/>
                </a:solidFill>
                <a:cs typeface="Calibri" pitchFamily="34" charset="0"/>
              </a:rPr>
              <a:t>Telkom does not provide </a:t>
            </a:r>
            <a:r>
              <a:rPr lang="en-GB" sz="1200" dirty="0" smtClean="0">
                <a:solidFill>
                  <a:schemeClr val="bg1"/>
                </a:solidFill>
                <a:cs typeface="Calibri" pitchFamily="34" charset="0"/>
              </a:rPr>
              <a:t>redundancy (alternate routing in case </a:t>
            </a:r>
            <a:r>
              <a:rPr lang="en-GB" sz="1200" dirty="0">
                <a:solidFill>
                  <a:schemeClr val="bg1"/>
                </a:solidFill>
                <a:cs typeface="Calibri" pitchFamily="34" charset="0"/>
              </a:rPr>
              <a:t>o</a:t>
            </a:r>
            <a:r>
              <a:rPr lang="en-GB" sz="1200" dirty="0" smtClean="0">
                <a:solidFill>
                  <a:schemeClr val="bg1"/>
                </a:solidFill>
                <a:cs typeface="Calibri" pitchFamily="34" charset="0"/>
              </a:rPr>
              <a:t>f failure) </a:t>
            </a:r>
            <a:r>
              <a:rPr lang="en-GB" sz="1200" dirty="0">
                <a:solidFill>
                  <a:schemeClr val="bg1"/>
                </a:solidFill>
                <a:cs typeface="Calibri" pitchFamily="34" charset="0"/>
              </a:rPr>
              <a:t>in the FTTH network between the central office and your ONT.</a:t>
            </a:r>
          </a:p>
          <a:p>
            <a:pPr marL="167058" indent="-167058" algn="just" fontAlgn="base">
              <a:spcBef>
                <a:spcPts val="277"/>
              </a:spcBef>
              <a:spcAft>
                <a:spcPct val="0"/>
              </a:spcAft>
              <a:buFontTx/>
              <a:buChar char="•"/>
            </a:pPr>
            <a:r>
              <a:rPr lang="en-GB" sz="1200" dirty="0" smtClean="0">
                <a:solidFill>
                  <a:schemeClr val="bg1"/>
                </a:solidFill>
                <a:cs typeface="Calibri" pitchFamily="34" charset="0"/>
              </a:rPr>
              <a:t>Between </a:t>
            </a:r>
            <a:r>
              <a:rPr lang="en-GB" sz="1200" dirty="0">
                <a:solidFill>
                  <a:schemeClr val="bg1"/>
                </a:solidFill>
                <a:cs typeface="Calibri" pitchFamily="34" charset="0"/>
              </a:rPr>
              <a:t>Telkom’s Central Office and the connection point to the ISP, Telkom’s network is engineered to offer a high level of redundancy. With multiple paths connecting central offices to its regional Metro Ethernet networks, and multiple </a:t>
            </a:r>
            <a:r>
              <a:rPr lang="en-GB" sz="1200" dirty="0" smtClean="0">
                <a:solidFill>
                  <a:schemeClr val="bg1"/>
                </a:solidFill>
                <a:cs typeface="Calibri" pitchFamily="34" charset="0"/>
              </a:rPr>
              <a:t>paths from regional </a:t>
            </a:r>
            <a:r>
              <a:rPr lang="en-GB" sz="1200" dirty="0">
                <a:solidFill>
                  <a:schemeClr val="bg1"/>
                </a:solidFill>
                <a:cs typeface="Calibri" pitchFamily="34" charset="0"/>
              </a:rPr>
              <a:t>nodes to its NG SDH national network, Telkom offers the highest level of redundancy </a:t>
            </a:r>
            <a:r>
              <a:rPr lang="en-GB" sz="1200" dirty="0" smtClean="0">
                <a:solidFill>
                  <a:schemeClr val="bg1"/>
                </a:solidFill>
                <a:cs typeface="Calibri" pitchFamily="34" charset="0"/>
              </a:rPr>
              <a:t>achievable.</a:t>
            </a:r>
          </a:p>
          <a:p>
            <a:pPr marL="167058" indent="-167058" algn="just" fontAlgn="base">
              <a:spcBef>
                <a:spcPts val="277"/>
              </a:spcBef>
              <a:spcAft>
                <a:spcPct val="0"/>
              </a:spcAft>
              <a:buFontTx/>
              <a:buChar char="•"/>
            </a:pPr>
            <a:r>
              <a:rPr lang="en-GB" sz="1200" dirty="0" smtClean="0">
                <a:solidFill>
                  <a:schemeClr val="bg1"/>
                </a:solidFill>
                <a:cs typeface="Calibri" pitchFamily="34" charset="0"/>
              </a:rPr>
              <a:t>Between </a:t>
            </a:r>
            <a:r>
              <a:rPr lang="en-GB" sz="1200" dirty="0">
                <a:solidFill>
                  <a:schemeClr val="bg1"/>
                </a:solidFill>
                <a:cs typeface="Calibri" pitchFamily="34" charset="0"/>
              </a:rPr>
              <a:t>Telkom’s network and the chosen ISP, the redundancy is dependent </a:t>
            </a:r>
            <a:r>
              <a:rPr lang="en-GB" sz="1200" dirty="0" smtClean="0">
                <a:solidFill>
                  <a:schemeClr val="bg1"/>
                </a:solidFill>
                <a:cs typeface="Calibri" pitchFamily="34" charset="0"/>
              </a:rPr>
              <a:t>on the  ISP.</a:t>
            </a:r>
            <a:endParaRPr lang="en-GB" sz="1200" dirty="0">
              <a:solidFill>
                <a:schemeClr val="bg1"/>
              </a:solidFill>
              <a:cs typeface="Calibri" pitchFamily="34" charset="0"/>
            </a:endParaRPr>
          </a:p>
          <a:p>
            <a:pPr marL="167058" indent="-167058" algn="just" fontAlgn="base">
              <a:spcBef>
                <a:spcPts val="277"/>
              </a:spcBef>
              <a:spcAft>
                <a:spcPct val="0"/>
              </a:spcAft>
              <a:buFontTx/>
              <a:buChar char="•"/>
            </a:pPr>
            <a:endParaRPr lang="en-GB" sz="1200" dirty="0">
              <a:solidFill>
                <a:schemeClr val="bg1"/>
              </a:solidFill>
              <a:cs typeface="Calibri" pitchFamily="34" charset="0"/>
            </a:endParaRPr>
          </a:p>
          <a:p>
            <a:pPr marL="167058" indent="-167058" algn="just" fontAlgn="base">
              <a:spcBef>
                <a:spcPts val="277"/>
              </a:spcBef>
              <a:spcAft>
                <a:spcPct val="0"/>
              </a:spcAft>
              <a:buFontTx/>
              <a:buChar char="•"/>
            </a:pPr>
            <a:endParaRPr lang="en-GB" sz="1200" dirty="0">
              <a:solidFill>
                <a:schemeClr val="bg1"/>
              </a:solidFill>
              <a:cs typeface="Calibri" pitchFamily="34" charset="0"/>
            </a:endParaRPr>
          </a:p>
        </p:txBody>
      </p:sp>
      <p:sp>
        <p:nvSpPr>
          <p:cNvPr id="17" name="Rectangle 7"/>
          <p:cNvSpPr>
            <a:spLocks noChangeArrowheads="1"/>
          </p:cNvSpPr>
          <p:nvPr/>
        </p:nvSpPr>
        <p:spPr bwMode="gray">
          <a:xfrm>
            <a:off x="4079631" y="3630129"/>
            <a:ext cx="8112366" cy="1540202"/>
          </a:xfrm>
          <a:prstGeom prst="rect">
            <a:avLst/>
          </a:prstGeom>
          <a:noFill/>
          <a:ln w="9525">
            <a:solidFill>
              <a:schemeClr val="bg2"/>
            </a:solidFill>
            <a:miter lim="800000"/>
            <a:headEnd/>
            <a:tailEnd/>
          </a:ln>
        </p:spPr>
        <p:txBody>
          <a:bodyPr tIns="126609"/>
          <a:lstStyle/>
          <a:p>
            <a:pPr marL="234467" indent="-234467" algn="just" fontAlgn="base">
              <a:spcBef>
                <a:spcPts val="277"/>
              </a:spcBef>
              <a:spcAft>
                <a:spcPct val="0"/>
              </a:spcAft>
              <a:buFontTx/>
              <a:buChar char="•"/>
            </a:pPr>
            <a:r>
              <a:rPr lang="en-US" sz="1200" dirty="0">
                <a:solidFill>
                  <a:schemeClr val="bg1"/>
                </a:solidFill>
                <a:cs typeface="Calibri" pitchFamily="34" charset="0"/>
              </a:rPr>
              <a:t>Telkom provides the Open Access FTTH service on a best effort principle and does not offer guarantees on uptime and SLA’s on repairs.</a:t>
            </a:r>
          </a:p>
          <a:p>
            <a:pPr marL="234467" indent="-234467" algn="just" fontAlgn="base">
              <a:spcBef>
                <a:spcPts val="277"/>
              </a:spcBef>
              <a:spcAft>
                <a:spcPct val="0"/>
              </a:spcAft>
              <a:buFontTx/>
              <a:buChar char="•"/>
            </a:pPr>
            <a:r>
              <a:rPr lang="en-US" sz="1200" dirty="0">
                <a:solidFill>
                  <a:schemeClr val="bg1"/>
                </a:solidFill>
                <a:cs typeface="Calibri" pitchFamily="34" charset="0"/>
              </a:rPr>
              <a:t>Telkom has a world class National Network Operating Centre which continually monitors all network elements. All network incidents from the central office back into the network are attended to on a 24/7 basis.</a:t>
            </a:r>
          </a:p>
          <a:p>
            <a:pPr marL="234467" indent="-234467" algn="just" fontAlgn="base">
              <a:spcBef>
                <a:spcPts val="277"/>
              </a:spcBef>
              <a:spcAft>
                <a:spcPct val="0"/>
              </a:spcAft>
              <a:buFontTx/>
              <a:buChar char="•"/>
            </a:pPr>
            <a:r>
              <a:rPr lang="en-US" sz="1200" dirty="0">
                <a:solidFill>
                  <a:schemeClr val="bg1"/>
                </a:solidFill>
                <a:cs typeface="Calibri" pitchFamily="34" charset="0"/>
              </a:rPr>
              <a:t>Faults in the feeder, distribution  and drop networks are attended to during business hours.</a:t>
            </a:r>
          </a:p>
          <a:p>
            <a:pPr marL="234467" indent="-234467" algn="just" fontAlgn="base">
              <a:spcBef>
                <a:spcPts val="277"/>
              </a:spcBef>
              <a:spcAft>
                <a:spcPct val="0"/>
              </a:spcAft>
              <a:buFontTx/>
              <a:buChar char="•"/>
            </a:pPr>
            <a:r>
              <a:rPr lang="en-US" sz="1200" dirty="0">
                <a:solidFill>
                  <a:schemeClr val="bg1"/>
                </a:solidFill>
                <a:cs typeface="Calibri" pitchFamily="34" charset="0"/>
              </a:rPr>
              <a:t>In the first instance you should contact your ISP, who will determine where the fault lies. They will hand over to Telkom if necessary.</a:t>
            </a:r>
            <a:endParaRPr lang="en-GB" sz="1200" dirty="0">
              <a:solidFill>
                <a:schemeClr val="bg1"/>
              </a:solidFill>
              <a:cs typeface="Calibri" pitchFamily="34" charset="0"/>
            </a:endParaRPr>
          </a:p>
        </p:txBody>
      </p:sp>
      <p:sp>
        <p:nvSpPr>
          <p:cNvPr id="21" name="Rectangle 20"/>
          <p:cNvSpPr>
            <a:spLocks noChangeArrowheads="1"/>
          </p:cNvSpPr>
          <p:nvPr/>
        </p:nvSpPr>
        <p:spPr bwMode="gray">
          <a:xfrm>
            <a:off x="123226" y="708376"/>
            <a:ext cx="3956406" cy="141134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srgbClr val="000000"/>
                </a:solidFill>
                <a:cs typeface="Calibri" pitchFamily="34" charset="0"/>
              </a:rPr>
              <a:t>The Cable Network</a:t>
            </a:r>
          </a:p>
        </p:txBody>
      </p:sp>
      <p:sp>
        <p:nvSpPr>
          <p:cNvPr id="22" name="Rectangle 8"/>
          <p:cNvSpPr>
            <a:spLocks noChangeArrowheads="1"/>
          </p:cNvSpPr>
          <p:nvPr/>
        </p:nvSpPr>
        <p:spPr bwMode="gray">
          <a:xfrm>
            <a:off x="123222" y="3630128"/>
            <a:ext cx="3956409" cy="1540203"/>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Quality of Service (</a:t>
            </a:r>
            <a:r>
              <a:rPr lang="en-GB" sz="1292" b="1" dirty="0" err="1">
                <a:solidFill>
                  <a:prstClr val="black"/>
                </a:solidFill>
                <a:cs typeface="Calibri" pitchFamily="34" charset="0"/>
              </a:rPr>
              <a:t>QoS</a:t>
            </a:r>
            <a:r>
              <a:rPr lang="en-GB" sz="1292" b="1" dirty="0">
                <a:solidFill>
                  <a:prstClr val="black"/>
                </a:solidFill>
                <a:cs typeface="Calibri" pitchFamily="34" charset="0"/>
              </a:rPr>
              <a:t>)</a:t>
            </a:r>
          </a:p>
        </p:txBody>
      </p:sp>
      <p:sp>
        <p:nvSpPr>
          <p:cNvPr id="30" name="Rectangle 29"/>
          <p:cNvSpPr/>
          <p:nvPr/>
        </p:nvSpPr>
        <p:spPr bwMode="auto">
          <a:xfrm>
            <a:off x="186394" y="4240933"/>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3</a:t>
            </a:r>
            <a:endParaRPr lang="en-GB" sz="1292" b="1" dirty="0">
              <a:solidFill>
                <a:prstClr val="white"/>
              </a:solidFill>
            </a:endParaRPr>
          </a:p>
        </p:txBody>
      </p:sp>
      <p:sp>
        <p:nvSpPr>
          <p:cNvPr id="31" name="Rectangle 8"/>
          <p:cNvSpPr>
            <a:spLocks noChangeArrowheads="1"/>
          </p:cNvSpPr>
          <p:nvPr/>
        </p:nvSpPr>
        <p:spPr bwMode="gray">
          <a:xfrm>
            <a:off x="113395" y="5263158"/>
            <a:ext cx="3966235" cy="1493561"/>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srgbClr val="000000"/>
                </a:solidFill>
                <a:cs typeface="Calibri" pitchFamily="34" charset="0"/>
              </a:rPr>
              <a:t>Redundancy</a:t>
            </a:r>
          </a:p>
        </p:txBody>
      </p:sp>
      <p:sp>
        <p:nvSpPr>
          <p:cNvPr id="32" name="Rectangle 7"/>
          <p:cNvSpPr>
            <a:spLocks noChangeArrowheads="1"/>
          </p:cNvSpPr>
          <p:nvPr/>
        </p:nvSpPr>
        <p:spPr bwMode="gray">
          <a:xfrm>
            <a:off x="4079630" y="2232661"/>
            <a:ext cx="8136936" cy="1320481"/>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a:solidFill>
                  <a:schemeClr val="bg1"/>
                </a:solidFill>
                <a:cs typeface="Calibri" pitchFamily="34" charset="0"/>
              </a:rPr>
              <a:t>Telkom offers an asymmetrical GPON </a:t>
            </a:r>
            <a:r>
              <a:rPr lang="en-US" sz="1200" dirty="0" smtClean="0">
                <a:solidFill>
                  <a:schemeClr val="bg1"/>
                </a:solidFill>
                <a:cs typeface="Calibri" pitchFamily="34" charset="0"/>
              </a:rPr>
              <a:t>service (download speed is higher than upload speed)</a:t>
            </a:r>
            <a:endParaRPr lang="en-US" sz="1200" dirty="0">
              <a:solidFill>
                <a:schemeClr val="bg1"/>
              </a:solidFill>
              <a:cs typeface="Calibri" pitchFamily="34" charset="0"/>
            </a:endParaRPr>
          </a:p>
          <a:p>
            <a:pPr marL="167058" indent="-167058" algn="just" fontAlgn="base">
              <a:spcBef>
                <a:spcPts val="277"/>
              </a:spcBef>
              <a:spcAft>
                <a:spcPct val="0"/>
              </a:spcAft>
              <a:buFontTx/>
              <a:buChar char="•"/>
            </a:pPr>
            <a:r>
              <a:rPr lang="en-US" sz="1200" dirty="0">
                <a:solidFill>
                  <a:schemeClr val="bg1"/>
                </a:solidFill>
                <a:cs typeface="Calibri" pitchFamily="34" charset="0"/>
              </a:rPr>
              <a:t>Since 2012 </a:t>
            </a:r>
            <a:r>
              <a:rPr lang="en-US" sz="1200" dirty="0" smtClean="0">
                <a:solidFill>
                  <a:schemeClr val="bg1"/>
                </a:solidFill>
                <a:cs typeface="Calibri" pitchFamily="34" charset="0"/>
              </a:rPr>
              <a:t>Telkom </a:t>
            </a:r>
            <a:r>
              <a:rPr lang="en-US" sz="1200" dirty="0">
                <a:solidFill>
                  <a:schemeClr val="bg1"/>
                </a:solidFill>
                <a:cs typeface="Calibri" pitchFamily="34" charset="0"/>
              </a:rPr>
              <a:t>has been </a:t>
            </a:r>
            <a:r>
              <a:rPr lang="en-US" sz="1200" dirty="0" smtClean="0">
                <a:solidFill>
                  <a:schemeClr val="bg1"/>
                </a:solidFill>
                <a:cs typeface="Calibri" pitchFamily="34" charset="0"/>
              </a:rPr>
              <a:t>progressively migrating </a:t>
            </a:r>
            <a:r>
              <a:rPr lang="en-US" sz="1200" dirty="0">
                <a:solidFill>
                  <a:schemeClr val="bg1"/>
                </a:solidFill>
                <a:cs typeface="Calibri" pitchFamily="34" charset="0"/>
              </a:rPr>
              <a:t>all its  consumer services to an integrated new generation network, with a single platform carrying different types of traffic. </a:t>
            </a:r>
          </a:p>
          <a:p>
            <a:pPr marL="167058" indent="-167058" algn="just" fontAlgn="base">
              <a:spcBef>
                <a:spcPts val="277"/>
              </a:spcBef>
              <a:spcAft>
                <a:spcPct val="0"/>
              </a:spcAft>
              <a:buFontTx/>
              <a:buChar char="•"/>
            </a:pPr>
            <a:r>
              <a:rPr lang="en-US" sz="1200" dirty="0">
                <a:solidFill>
                  <a:schemeClr val="bg1"/>
                </a:solidFill>
                <a:cs typeface="Calibri" pitchFamily="34" charset="0"/>
              </a:rPr>
              <a:t>Telkom does not have a stand alone GPON network, but provides this service off </a:t>
            </a:r>
            <a:r>
              <a:rPr lang="en-US" sz="1200" dirty="0" smtClean="0">
                <a:solidFill>
                  <a:schemeClr val="bg1"/>
                </a:solidFill>
                <a:cs typeface="Calibri" pitchFamily="34" charset="0"/>
              </a:rPr>
              <a:t>“state of the art” </a:t>
            </a:r>
            <a:r>
              <a:rPr lang="en-US" sz="1200" dirty="0">
                <a:solidFill>
                  <a:schemeClr val="bg1"/>
                </a:solidFill>
                <a:cs typeface="Calibri" pitchFamily="34" charset="0"/>
              </a:rPr>
              <a:t>Huawei MA5600/Alcatel Lucent 7320 ISAM multiservice platforms. Telkom has strategic partnership </a:t>
            </a:r>
            <a:r>
              <a:rPr lang="en-US" sz="1200" dirty="0" smtClean="0">
                <a:solidFill>
                  <a:schemeClr val="bg1"/>
                </a:solidFill>
                <a:cs typeface="Calibri" pitchFamily="34" charset="0"/>
              </a:rPr>
              <a:t>relationships </a:t>
            </a:r>
            <a:r>
              <a:rPr lang="en-US" sz="1200" dirty="0">
                <a:solidFill>
                  <a:schemeClr val="bg1"/>
                </a:solidFill>
                <a:cs typeface="Calibri" pitchFamily="34" charset="0"/>
              </a:rPr>
              <a:t>with both of these multinational equipment vendors and stays current with their technology </a:t>
            </a:r>
            <a:r>
              <a:rPr lang="en-US" sz="1200" dirty="0" smtClean="0">
                <a:solidFill>
                  <a:schemeClr val="bg1"/>
                </a:solidFill>
                <a:cs typeface="Calibri" pitchFamily="34" charset="0"/>
              </a:rPr>
              <a:t>upgrades.</a:t>
            </a:r>
            <a:endParaRPr lang="en-US" sz="1200" dirty="0">
              <a:solidFill>
                <a:schemeClr val="bg1"/>
              </a:solidFill>
              <a:cs typeface="Calibri" pitchFamily="34" charset="0"/>
            </a:endParaRPr>
          </a:p>
        </p:txBody>
      </p:sp>
      <p:sp>
        <p:nvSpPr>
          <p:cNvPr id="33" name="Rectangle 8"/>
          <p:cNvSpPr>
            <a:spLocks noChangeArrowheads="1"/>
          </p:cNvSpPr>
          <p:nvPr/>
        </p:nvSpPr>
        <p:spPr bwMode="gray">
          <a:xfrm>
            <a:off x="123223" y="2232660"/>
            <a:ext cx="3956408" cy="1320481"/>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The GPON </a:t>
            </a:r>
            <a:r>
              <a:rPr lang="en-GB" sz="1292" b="1" dirty="0" smtClean="0">
                <a:solidFill>
                  <a:prstClr val="black"/>
                </a:solidFill>
                <a:cs typeface="Calibri" pitchFamily="34" charset="0"/>
              </a:rPr>
              <a:t>Technology (Gigabit Passive Optical Network)</a:t>
            </a:r>
            <a:endParaRPr lang="en-GB" sz="1292" b="1" dirty="0">
              <a:solidFill>
                <a:prstClr val="black"/>
              </a:solidFill>
              <a:cs typeface="Calibri" pitchFamily="34" charset="0"/>
            </a:endParaRPr>
          </a:p>
        </p:txBody>
      </p:sp>
      <p:sp>
        <p:nvSpPr>
          <p:cNvPr id="36" name="Rectangle 35"/>
          <p:cNvSpPr/>
          <p:nvPr/>
        </p:nvSpPr>
        <p:spPr bwMode="auto">
          <a:xfrm>
            <a:off x="198188" y="2719955"/>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2</a:t>
            </a:r>
            <a:endParaRPr lang="en-GB" sz="1292" b="1" dirty="0">
              <a:solidFill>
                <a:prstClr val="white"/>
              </a:solidFill>
            </a:endParaRPr>
          </a:p>
        </p:txBody>
      </p:sp>
      <p:sp>
        <p:nvSpPr>
          <p:cNvPr id="41" name="Rectangle 40"/>
          <p:cNvSpPr/>
          <p:nvPr/>
        </p:nvSpPr>
        <p:spPr bwMode="auto">
          <a:xfrm>
            <a:off x="177883" y="1223635"/>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1</a:t>
            </a:r>
            <a:endParaRPr lang="en-GB" sz="1292" b="1" dirty="0">
              <a:solidFill>
                <a:prstClr val="white"/>
              </a:solidFill>
            </a:endParaRPr>
          </a:p>
        </p:txBody>
      </p:sp>
      <p:sp>
        <p:nvSpPr>
          <p:cNvPr id="42" name="Rectangle 41"/>
          <p:cNvSpPr/>
          <p:nvPr/>
        </p:nvSpPr>
        <p:spPr bwMode="auto">
          <a:xfrm>
            <a:off x="186394" y="5865471"/>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4</a:t>
            </a:r>
            <a:endParaRPr lang="en-GB" sz="1292" b="1" dirty="0">
              <a:solidFill>
                <a:prstClr val="white"/>
              </a:solidFill>
            </a:endParaRPr>
          </a:p>
        </p:txBody>
      </p:sp>
    </p:spTree>
    <p:extLst>
      <p:ext uri="{BB962C8B-B14F-4D97-AF65-F5344CB8AC3E}">
        <p14:creationId xmlns:p14="http://schemas.microsoft.com/office/powerpoint/2010/main" val="29664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7" y="4639166"/>
            <a:ext cx="3787623" cy="2130538"/>
          </a:xfrm>
          <a:prstGeom prst="rect">
            <a:avLst/>
          </a:prstGeom>
        </p:spPr>
      </p:pic>
      <p:sp>
        <p:nvSpPr>
          <p:cNvPr id="5" name="Title 4"/>
          <p:cNvSpPr>
            <a:spLocks noGrp="1"/>
          </p:cNvSpPr>
          <p:nvPr>
            <p:ph type="title"/>
          </p:nvPr>
        </p:nvSpPr>
        <p:spPr>
          <a:xfrm>
            <a:off x="593992" y="590195"/>
            <a:ext cx="10347733" cy="900000"/>
          </a:xfrm>
        </p:spPr>
        <p:txBody>
          <a:bodyPr/>
          <a:lstStyle/>
          <a:p>
            <a:r>
              <a:rPr lang="en-US" sz="3200" dirty="0"/>
              <a:t>Some practical </a:t>
            </a:r>
            <a:r>
              <a:rPr lang="en-US" sz="3200" dirty="0" smtClean="0"/>
              <a:t>matters</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069" y="1480032"/>
            <a:ext cx="5250400" cy="2974731"/>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5648576" y="1896450"/>
            <a:ext cx="5293417" cy="900000"/>
          </a:xfrm>
        </p:spPr>
        <p:txBody>
          <a:bodyPr/>
          <a:lstStyle/>
          <a:p>
            <a:pPr marL="342900" indent="-342900" fontAlgn="base">
              <a:buFont typeface="+mj-lt"/>
              <a:buAutoNum type="arabicPeriod"/>
            </a:pPr>
            <a:r>
              <a:rPr lang="en-GB" sz="1400" b="1" dirty="0">
                <a:solidFill>
                  <a:srgbClr val="000000"/>
                </a:solidFill>
                <a:cs typeface="Calibri" pitchFamily="34" charset="0"/>
              </a:rPr>
              <a:t>How long will it take to bring fibre to my </a:t>
            </a:r>
            <a:r>
              <a:rPr lang="en-GB" sz="1400" b="1" dirty="0" smtClean="0">
                <a:solidFill>
                  <a:srgbClr val="000000"/>
                </a:solidFill>
                <a:cs typeface="Calibri" pitchFamily="34" charset="0"/>
              </a:rPr>
              <a:t>area?</a:t>
            </a:r>
            <a:endParaRPr lang="en-GB" sz="1400" b="1" dirty="0">
              <a:solidFill>
                <a:srgbClr val="000000"/>
              </a:solidFill>
              <a:cs typeface="Calibri" pitchFamily="34" charset="0"/>
            </a:endParaRPr>
          </a:p>
          <a:p>
            <a:pPr marL="342900" indent="-342900">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a:solidFill>
                  <a:prstClr val="black"/>
                </a:solidFill>
                <a:cs typeface="Calibri" pitchFamily="34" charset="0"/>
              </a:rPr>
              <a:t>What impact will the construction have on my area</a:t>
            </a:r>
            <a:r>
              <a:rPr lang="en-GB" sz="1400" b="1" dirty="0" smtClean="0">
                <a:solidFill>
                  <a:prstClr val="black"/>
                </a:solidFill>
                <a:cs typeface="Calibri" pitchFamily="34" charset="0"/>
              </a:rPr>
              <a:t>?</a:t>
            </a: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smtClean="0">
                <a:solidFill>
                  <a:prstClr val="black"/>
                </a:solidFill>
                <a:cs typeface="Calibri" pitchFamily="34" charset="0"/>
              </a:rPr>
              <a:t>How </a:t>
            </a:r>
            <a:r>
              <a:rPr lang="en-GB" sz="1400" b="1" dirty="0">
                <a:solidFill>
                  <a:prstClr val="black"/>
                </a:solidFill>
                <a:cs typeface="Calibri" pitchFamily="34" charset="0"/>
              </a:rPr>
              <a:t>is my service </a:t>
            </a:r>
            <a:r>
              <a:rPr lang="en-GB" sz="1400" b="1" dirty="0" smtClean="0">
                <a:solidFill>
                  <a:prstClr val="black"/>
                </a:solidFill>
                <a:cs typeface="Calibri" pitchFamily="34" charset="0"/>
              </a:rPr>
              <a:t>installed?</a:t>
            </a:r>
            <a:endParaRPr lang="en-GB" sz="1400" b="1" dirty="0">
              <a:solidFill>
                <a:prstClr val="black"/>
              </a:solidFill>
              <a:cs typeface="Calibri"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8369" y="679939"/>
            <a:ext cx="1793631" cy="6178370"/>
          </a:xfrm>
          <a:prstGeom prst="rect">
            <a:avLst/>
          </a:prstGeom>
        </p:spPr>
      </p:pic>
      <p:pic>
        <p:nvPicPr>
          <p:cNvPr id="12" name="Picture 2" descr="C:\Users\bremnepa\AppData\Local\Microsoft\Windows\Temporary Internet Files\Content.Outlook\M3KKEE0V\Link scheme D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3113" y="4632034"/>
            <a:ext cx="1174860" cy="20886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325" y="1661267"/>
            <a:ext cx="3313417" cy="1863797"/>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0070" y="3525065"/>
            <a:ext cx="2338139" cy="1315204"/>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29406"/>
          <a:stretch/>
        </p:blipFill>
        <p:spPr>
          <a:xfrm>
            <a:off x="3622431" y="3525064"/>
            <a:ext cx="1890781" cy="1506598"/>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580" y="2967397"/>
            <a:ext cx="1053490" cy="1872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379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10347733" cy="665179"/>
          </a:xfrm>
        </p:spPr>
        <p:txBody>
          <a:bodyPr/>
          <a:lstStyle/>
          <a:p>
            <a:pPr algn="ctr"/>
            <a:r>
              <a:rPr lang="en-US" sz="3200" dirty="0"/>
              <a:t>Some practical matters</a:t>
            </a:r>
          </a:p>
        </p:txBody>
      </p:sp>
      <p:sp>
        <p:nvSpPr>
          <p:cNvPr id="18" name="Rectangle 17"/>
          <p:cNvSpPr>
            <a:spLocks noChangeArrowheads="1"/>
          </p:cNvSpPr>
          <p:nvPr/>
        </p:nvSpPr>
        <p:spPr bwMode="gray">
          <a:xfrm>
            <a:off x="4079632" y="773645"/>
            <a:ext cx="8112367" cy="2208546"/>
          </a:xfrm>
          <a:prstGeom prst="rect">
            <a:avLst/>
          </a:prstGeom>
          <a:noFill/>
          <a:ln w="9525">
            <a:solidFill>
              <a:schemeClr val="bg2"/>
            </a:solidFill>
            <a:miter lim="800000"/>
            <a:headEnd/>
            <a:tailEnd/>
          </a:ln>
        </p:spPr>
        <p:txBody>
          <a:bodyPr tIns="126609"/>
          <a:lstStyle/>
          <a:p>
            <a:pPr marL="161196" indent="-161196" algn="just" fontAlgn="base">
              <a:spcBef>
                <a:spcPts val="277"/>
              </a:spcBef>
              <a:spcAft>
                <a:spcPct val="0"/>
              </a:spcAft>
              <a:buFontTx/>
              <a:buChar char="•"/>
            </a:pPr>
            <a:r>
              <a:rPr lang="en-US" sz="1200" dirty="0">
                <a:solidFill>
                  <a:schemeClr val="bg1"/>
                </a:solidFill>
                <a:cs typeface="Calibri" pitchFamily="34" charset="0"/>
              </a:rPr>
              <a:t>After a decision is taken to invest in an area, then on average:-</a:t>
            </a:r>
          </a:p>
          <a:p>
            <a:pPr marL="365760" indent="-161196" algn="just" defTabSz="457200" fontAlgn="base">
              <a:spcBef>
                <a:spcPts val="277"/>
              </a:spcBef>
              <a:spcAft>
                <a:spcPct val="0"/>
              </a:spcAft>
              <a:buFontTx/>
              <a:buChar char="•"/>
            </a:pPr>
            <a:r>
              <a:rPr lang="en-US" sz="1200" dirty="0">
                <a:solidFill>
                  <a:schemeClr val="bg1"/>
                </a:solidFill>
                <a:cs typeface="Calibri" pitchFamily="34" charset="0"/>
              </a:rPr>
              <a:t>Two months for the detailed surveys and </a:t>
            </a:r>
            <a:r>
              <a:rPr lang="en-US" sz="1200" dirty="0" smtClean="0">
                <a:solidFill>
                  <a:schemeClr val="bg1"/>
                </a:solidFill>
                <a:cs typeface="Calibri" pitchFamily="34" charset="0"/>
              </a:rPr>
              <a:t>engineering.</a:t>
            </a:r>
            <a:endParaRPr lang="en-US" sz="1200" dirty="0">
              <a:solidFill>
                <a:schemeClr val="bg1"/>
              </a:solidFill>
              <a:cs typeface="Calibri" pitchFamily="34" charset="0"/>
            </a:endParaRPr>
          </a:p>
          <a:p>
            <a:pPr marL="365760" indent="-161196" algn="just" defTabSz="457200" fontAlgn="base">
              <a:spcBef>
                <a:spcPts val="277"/>
              </a:spcBef>
              <a:spcAft>
                <a:spcPct val="0"/>
              </a:spcAft>
              <a:buFontTx/>
              <a:buChar char="•"/>
            </a:pPr>
            <a:r>
              <a:rPr lang="en-US" sz="1200" dirty="0">
                <a:solidFill>
                  <a:schemeClr val="bg1"/>
                </a:solidFill>
                <a:cs typeface="Calibri" pitchFamily="34" charset="0"/>
              </a:rPr>
              <a:t>One month to obtain </a:t>
            </a:r>
            <a:r>
              <a:rPr lang="en-US" sz="1200" dirty="0" smtClean="0">
                <a:solidFill>
                  <a:schemeClr val="bg1"/>
                </a:solidFill>
                <a:cs typeface="Calibri" pitchFamily="34" charset="0"/>
              </a:rPr>
              <a:t>the necessary </a:t>
            </a:r>
            <a:r>
              <a:rPr lang="en-US" sz="1200" dirty="0">
                <a:solidFill>
                  <a:schemeClr val="bg1"/>
                </a:solidFill>
                <a:cs typeface="Calibri" pitchFamily="34" charset="0"/>
              </a:rPr>
              <a:t>permits and approvals from the local authorities (for trenching operations).</a:t>
            </a:r>
          </a:p>
          <a:p>
            <a:pPr marL="365760" indent="-161196" algn="just" defTabSz="457200" fontAlgn="base">
              <a:spcBef>
                <a:spcPts val="277"/>
              </a:spcBef>
              <a:spcAft>
                <a:spcPct val="0"/>
              </a:spcAft>
              <a:buFontTx/>
              <a:buChar char="•"/>
            </a:pPr>
            <a:r>
              <a:rPr lang="en-US" sz="1200" dirty="0">
                <a:solidFill>
                  <a:schemeClr val="bg1"/>
                </a:solidFill>
                <a:cs typeface="Calibri" pitchFamily="34" charset="0"/>
              </a:rPr>
              <a:t>Three to six months for the physical build work and hauling of cable. This time is obviously very much dependent upon:-</a:t>
            </a:r>
          </a:p>
          <a:p>
            <a:pPr marL="1075596" lvl="2" indent="-161196" algn="just" fontAlgn="base">
              <a:spcBef>
                <a:spcPts val="277"/>
              </a:spcBef>
              <a:spcAft>
                <a:spcPct val="0"/>
              </a:spcAft>
              <a:buFontTx/>
              <a:buChar char="•"/>
            </a:pPr>
            <a:r>
              <a:rPr lang="en-US" sz="1200" dirty="0">
                <a:solidFill>
                  <a:schemeClr val="bg1"/>
                </a:solidFill>
                <a:cs typeface="Calibri" pitchFamily="34" charset="0"/>
              </a:rPr>
              <a:t>The size of the </a:t>
            </a:r>
            <a:r>
              <a:rPr lang="en-US" sz="1200" dirty="0" smtClean="0">
                <a:solidFill>
                  <a:schemeClr val="bg1"/>
                </a:solidFill>
                <a:cs typeface="Calibri" pitchFamily="34" charset="0"/>
              </a:rPr>
              <a:t>project</a:t>
            </a:r>
            <a:r>
              <a:rPr lang="en-US" sz="1200" dirty="0">
                <a:solidFill>
                  <a:schemeClr val="bg1"/>
                </a:solidFill>
                <a:cs typeface="Calibri" pitchFamily="34" charset="0"/>
              </a:rPr>
              <a:t>.</a:t>
            </a:r>
            <a:endParaRPr lang="en-US" sz="1200" dirty="0" smtClean="0">
              <a:solidFill>
                <a:schemeClr val="bg1"/>
              </a:solidFill>
              <a:cs typeface="Calibri" pitchFamily="34" charset="0"/>
            </a:endParaRPr>
          </a:p>
          <a:p>
            <a:pPr marL="1075596" lvl="2" indent="-161196" algn="just" fontAlgn="base">
              <a:spcBef>
                <a:spcPts val="277"/>
              </a:spcBef>
              <a:spcAft>
                <a:spcPct val="0"/>
              </a:spcAft>
              <a:buFontTx/>
              <a:buChar char="•"/>
            </a:pPr>
            <a:r>
              <a:rPr lang="en-US" sz="1200" dirty="0" smtClean="0">
                <a:solidFill>
                  <a:schemeClr val="bg1"/>
                </a:solidFill>
                <a:cs typeface="Calibri" pitchFamily="34" charset="0"/>
              </a:rPr>
              <a:t>The </a:t>
            </a:r>
            <a:r>
              <a:rPr lang="en-US" sz="1200" dirty="0">
                <a:solidFill>
                  <a:schemeClr val="bg1"/>
                </a:solidFill>
                <a:cs typeface="Calibri" pitchFamily="34" charset="0"/>
              </a:rPr>
              <a:t>ease with which we can gain access to properties – we often need to get into your </a:t>
            </a:r>
            <a:r>
              <a:rPr lang="en-US" sz="1200" dirty="0" err="1">
                <a:solidFill>
                  <a:schemeClr val="bg1"/>
                </a:solidFill>
                <a:cs typeface="Calibri" pitchFamily="34" charset="0"/>
              </a:rPr>
              <a:t>neighbour’s</a:t>
            </a:r>
            <a:r>
              <a:rPr lang="en-US" sz="1200" dirty="0">
                <a:solidFill>
                  <a:schemeClr val="bg1"/>
                </a:solidFill>
                <a:cs typeface="Calibri" pitchFamily="34" charset="0"/>
              </a:rPr>
              <a:t> backyard</a:t>
            </a:r>
            <a:r>
              <a:rPr lang="en-US" sz="1200" dirty="0" smtClean="0">
                <a:solidFill>
                  <a:schemeClr val="bg1"/>
                </a:solidFill>
                <a:cs typeface="Calibri" pitchFamily="34" charset="0"/>
              </a:rPr>
              <a:t>.; The </a:t>
            </a:r>
            <a:r>
              <a:rPr lang="en-US" sz="1200" dirty="0">
                <a:solidFill>
                  <a:schemeClr val="bg1"/>
                </a:solidFill>
                <a:cs typeface="Calibri" pitchFamily="34" charset="0"/>
              </a:rPr>
              <a:t>area itself –”old” established areas with larger plots and plenty of trees  (roots not friendly to underground pipes and branches hostile to overhead routes) take somewhat longer than newly developed </a:t>
            </a:r>
            <a:r>
              <a:rPr lang="en-US" sz="1200" dirty="0" smtClean="0">
                <a:solidFill>
                  <a:schemeClr val="bg1"/>
                </a:solidFill>
                <a:cs typeface="Calibri" pitchFamily="34" charset="0"/>
              </a:rPr>
              <a:t>areas.</a:t>
            </a:r>
            <a:endParaRPr lang="en-GB" sz="1200" dirty="0">
              <a:solidFill>
                <a:schemeClr val="bg1"/>
              </a:solidFill>
              <a:cs typeface="Calibri" pitchFamily="34" charset="0"/>
            </a:endParaRPr>
          </a:p>
        </p:txBody>
      </p:sp>
      <p:sp>
        <p:nvSpPr>
          <p:cNvPr id="20" name="Rectangle 7"/>
          <p:cNvSpPr>
            <a:spLocks noChangeArrowheads="1"/>
          </p:cNvSpPr>
          <p:nvPr/>
        </p:nvSpPr>
        <p:spPr bwMode="gray">
          <a:xfrm>
            <a:off x="4069805" y="4466120"/>
            <a:ext cx="8112366" cy="1633987"/>
          </a:xfrm>
          <a:prstGeom prst="rect">
            <a:avLst/>
          </a:prstGeom>
          <a:noFill/>
          <a:ln w="9525">
            <a:solidFill>
              <a:schemeClr val="bg2"/>
            </a:solidFill>
            <a:miter lim="800000"/>
            <a:headEnd/>
            <a:tailEnd/>
          </a:ln>
        </p:spPr>
        <p:txBody>
          <a:bodyPr tIns="126609"/>
          <a:lstStyle/>
          <a:p>
            <a:pPr marL="234467" indent="-234467" algn="just" fontAlgn="base">
              <a:spcBef>
                <a:spcPts val="277"/>
              </a:spcBef>
              <a:spcAft>
                <a:spcPct val="0"/>
              </a:spcAft>
              <a:buFontTx/>
              <a:buChar char="•"/>
            </a:pPr>
            <a:r>
              <a:rPr lang="en-US" sz="1200" dirty="0">
                <a:solidFill>
                  <a:schemeClr val="bg1"/>
                </a:solidFill>
                <a:cs typeface="Calibri" pitchFamily="34" charset="0"/>
              </a:rPr>
              <a:t>After placing your order with your ISP, Telkom will contact you to make an appointment for a technician to do the installation.</a:t>
            </a:r>
          </a:p>
          <a:p>
            <a:pPr marL="691667" lvl="1" indent="-234467" algn="just" fontAlgn="base">
              <a:spcBef>
                <a:spcPts val="277"/>
              </a:spcBef>
              <a:spcAft>
                <a:spcPct val="0"/>
              </a:spcAft>
              <a:buFontTx/>
              <a:buChar char="•"/>
            </a:pPr>
            <a:r>
              <a:rPr lang="en-US" sz="1200" dirty="0">
                <a:solidFill>
                  <a:schemeClr val="bg1"/>
                </a:solidFill>
                <a:cs typeface="Calibri" pitchFamily="34" charset="0"/>
              </a:rPr>
              <a:t>If you live in an area with underground distribution please ensure that existing pipes can accommodate a drop fibre cable (diameter) or that there is a new duct laid from your boundary wall to inside your </a:t>
            </a:r>
            <a:r>
              <a:rPr lang="en-US" sz="1200" dirty="0" smtClean="0">
                <a:solidFill>
                  <a:schemeClr val="bg1"/>
                </a:solidFill>
                <a:cs typeface="Calibri" pitchFamily="34" charset="0"/>
              </a:rPr>
              <a:t>house.</a:t>
            </a:r>
            <a:endParaRPr lang="en-US" sz="1200" dirty="0">
              <a:solidFill>
                <a:schemeClr val="bg1"/>
              </a:solidFill>
              <a:cs typeface="Calibri" pitchFamily="34" charset="0"/>
            </a:endParaRPr>
          </a:p>
          <a:p>
            <a:pPr marL="691667" lvl="1" indent="-234467" algn="just" fontAlgn="base">
              <a:spcBef>
                <a:spcPts val="277"/>
              </a:spcBef>
              <a:spcAft>
                <a:spcPct val="0"/>
              </a:spcAft>
              <a:buFontTx/>
              <a:buChar char="•"/>
            </a:pPr>
            <a:r>
              <a:rPr lang="en-US" sz="1200" dirty="0">
                <a:solidFill>
                  <a:schemeClr val="bg1"/>
                </a:solidFill>
                <a:cs typeface="Calibri" pitchFamily="34" charset="0"/>
              </a:rPr>
              <a:t>The location you choose for your ONT should be close to an AC power outlet and close to the pipe entry </a:t>
            </a:r>
            <a:r>
              <a:rPr lang="en-US" sz="1200" dirty="0" smtClean="0">
                <a:solidFill>
                  <a:schemeClr val="bg1"/>
                </a:solidFill>
                <a:cs typeface="Calibri" pitchFamily="34" charset="0"/>
              </a:rPr>
              <a:t>point.</a:t>
            </a:r>
            <a:endParaRPr lang="en-US" sz="1200" dirty="0">
              <a:solidFill>
                <a:schemeClr val="bg1"/>
              </a:solidFill>
              <a:cs typeface="Calibri" pitchFamily="34" charset="0"/>
            </a:endParaRPr>
          </a:p>
          <a:p>
            <a:pPr marL="234467" indent="-234467" algn="just" fontAlgn="base">
              <a:spcBef>
                <a:spcPts val="277"/>
              </a:spcBef>
              <a:spcAft>
                <a:spcPct val="0"/>
              </a:spcAft>
              <a:buFontTx/>
              <a:buChar char="•"/>
            </a:pPr>
            <a:r>
              <a:rPr lang="en-GB" sz="1200" dirty="0">
                <a:solidFill>
                  <a:schemeClr val="bg1"/>
                </a:solidFill>
                <a:cs typeface="Calibri" pitchFamily="34" charset="0"/>
              </a:rPr>
              <a:t>The Telkom technician will connect your home via a drop fibre terminated on the </a:t>
            </a:r>
            <a:r>
              <a:rPr lang="en-GB" sz="1200" dirty="0" smtClean="0">
                <a:solidFill>
                  <a:schemeClr val="bg1"/>
                </a:solidFill>
                <a:cs typeface="Calibri" pitchFamily="34" charset="0"/>
              </a:rPr>
              <a:t>ONT.</a:t>
            </a:r>
            <a:endParaRPr lang="en-GB" sz="1200" dirty="0">
              <a:solidFill>
                <a:schemeClr val="bg1"/>
              </a:solidFill>
              <a:cs typeface="Calibri" pitchFamily="34" charset="0"/>
            </a:endParaRPr>
          </a:p>
        </p:txBody>
      </p:sp>
      <p:sp>
        <p:nvSpPr>
          <p:cNvPr id="23" name="Rectangle 22"/>
          <p:cNvSpPr>
            <a:spLocks noChangeArrowheads="1"/>
          </p:cNvSpPr>
          <p:nvPr/>
        </p:nvSpPr>
        <p:spPr bwMode="gray">
          <a:xfrm>
            <a:off x="123226" y="773645"/>
            <a:ext cx="3956406" cy="2208546"/>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smtClean="0">
                <a:solidFill>
                  <a:srgbClr val="000000"/>
                </a:solidFill>
                <a:cs typeface="Calibri" pitchFamily="34" charset="0"/>
              </a:rPr>
              <a:t>How </a:t>
            </a:r>
            <a:r>
              <a:rPr lang="en-GB" sz="1292" b="1" dirty="0">
                <a:solidFill>
                  <a:srgbClr val="000000"/>
                </a:solidFill>
                <a:cs typeface="Calibri" pitchFamily="34" charset="0"/>
              </a:rPr>
              <a:t>long will it take to bring fibre to my </a:t>
            </a:r>
            <a:r>
              <a:rPr lang="en-GB" sz="1292" b="1" dirty="0" smtClean="0">
                <a:solidFill>
                  <a:srgbClr val="000000"/>
                </a:solidFill>
                <a:cs typeface="Calibri" pitchFamily="34" charset="0"/>
              </a:rPr>
              <a:t>area?</a:t>
            </a:r>
            <a:endParaRPr lang="en-GB" sz="1292" b="1" dirty="0">
              <a:solidFill>
                <a:srgbClr val="000000"/>
              </a:solidFill>
              <a:cs typeface="Calibri" pitchFamily="34" charset="0"/>
            </a:endParaRPr>
          </a:p>
        </p:txBody>
      </p:sp>
      <p:sp>
        <p:nvSpPr>
          <p:cNvPr id="24" name="Rectangle 8"/>
          <p:cNvSpPr>
            <a:spLocks noChangeArrowheads="1"/>
          </p:cNvSpPr>
          <p:nvPr/>
        </p:nvSpPr>
        <p:spPr bwMode="gray">
          <a:xfrm>
            <a:off x="113396" y="4466121"/>
            <a:ext cx="3956409" cy="1633987"/>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How is my service </a:t>
            </a:r>
            <a:r>
              <a:rPr lang="en-GB" sz="1292" b="1" dirty="0" smtClean="0">
                <a:solidFill>
                  <a:prstClr val="black"/>
                </a:solidFill>
                <a:cs typeface="Calibri" pitchFamily="34" charset="0"/>
              </a:rPr>
              <a:t>installed?</a:t>
            </a:r>
            <a:endParaRPr lang="en-GB" sz="1292" b="1" dirty="0">
              <a:solidFill>
                <a:prstClr val="black"/>
              </a:solidFill>
              <a:cs typeface="Calibri" pitchFamily="34" charset="0"/>
            </a:endParaRPr>
          </a:p>
        </p:txBody>
      </p:sp>
      <p:sp>
        <p:nvSpPr>
          <p:cNvPr id="25" name="Rectangle 24"/>
          <p:cNvSpPr/>
          <p:nvPr/>
        </p:nvSpPr>
        <p:spPr bwMode="auto">
          <a:xfrm>
            <a:off x="176568" y="5135541"/>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4</a:t>
            </a:r>
            <a:endParaRPr lang="en-GB" sz="1292" b="1" dirty="0">
              <a:solidFill>
                <a:prstClr val="white"/>
              </a:solidFill>
            </a:endParaRPr>
          </a:p>
        </p:txBody>
      </p:sp>
      <p:sp>
        <p:nvSpPr>
          <p:cNvPr id="27" name="Rectangle 7"/>
          <p:cNvSpPr>
            <a:spLocks noChangeArrowheads="1"/>
          </p:cNvSpPr>
          <p:nvPr/>
        </p:nvSpPr>
        <p:spPr bwMode="gray">
          <a:xfrm>
            <a:off x="4069803" y="3135079"/>
            <a:ext cx="8112367" cy="1184282"/>
          </a:xfrm>
          <a:prstGeom prst="rect">
            <a:avLst/>
          </a:prstGeom>
          <a:noFill/>
          <a:ln w="9525">
            <a:solidFill>
              <a:schemeClr val="bg2"/>
            </a:solidFill>
            <a:miter lim="800000"/>
            <a:headEnd/>
            <a:tailEnd/>
          </a:ln>
        </p:spPr>
        <p:txBody>
          <a:bodyPr tIns="126609"/>
          <a:lstStyle/>
          <a:p>
            <a:pPr marL="167058" indent="-167058" algn="just" fontAlgn="base">
              <a:spcBef>
                <a:spcPts val="277"/>
              </a:spcBef>
              <a:spcAft>
                <a:spcPct val="0"/>
              </a:spcAft>
              <a:buFontTx/>
              <a:buChar char="•"/>
            </a:pPr>
            <a:r>
              <a:rPr lang="en-US" sz="1200" dirty="0">
                <a:solidFill>
                  <a:schemeClr val="bg1"/>
                </a:solidFill>
                <a:cs typeface="Calibri" pitchFamily="34" charset="0"/>
              </a:rPr>
              <a:t>While Telkom will do everything possible to minimize  the disruption to your neighbourhood, we will probably need to dig. Trenching will happen mainly on the sidewalks and maybe across your driveway.</a:t>
            </a:r>
          </a:p>
          <a:p>
            <a:pPr marL="628650" lvl="1" indent="-171450" algn="just" fontAlgn="base">
              <a:spcBef>
                <a:spcPts val="277"/>
              </a:spcBef>
              <a:spcAft>
                <a:spcPct val="0"/>
              </a:spcAft>
              <a:buFont typeface="Arial" panose="020B0604020202020204" pitchFamily="34" charset="0"/>
              <a:buChar char="•"/>
            </a:pPr>
            <a:r>
              <a:rPr lang="en-US" sz="1200" dirty="0">
                <a:solidFill>
                  <a:schemeClr val="bg1"/>
                </a:solidFill>
                <a:cs typeface="Calibri" pitchFamily="34" charset="0"/>
              </a:rPr>
              <a:t>You will receive advance notification of the work to be </a:t>
            </a:r>
            <a:r>
              <a:rPr lang="en-US" sz="1200" dirty="0" smtClean="0">
                <a:solidFill>
                  <a:schemeClr val="bg1"/>
                </a:solidFill>
                <a:cs typeface="Calibri" pitchFamily="34" charset="0"/>
              </a:rPr>
              <a:t>performed. </a:t>
            </a:r>
          </a:p>
          <a:p>
            <a:pPr marL="171450" indent="-171450" algn="just" fontAlgn="base">
              <a:spcBef>
                <a:spcPts val="277"/>
              </a:spcBef>
              <a:spcAft>
                <a:spcPct val="0"/>
              </a:spcAft>
              <a:buFont typeface="Arial" panose="020B0604020202020204" pitchFamily="34" charset="0"/>
              <a:buChar char="•"/>
            </a:pPr>
            <a:r>
              <a:rPr lang="en-US" sz="1200" dirty="0" smtClean="0">
                <a:solidFill>
                  <a:schemeClr val="bg1"/>
                </a:solidFill>
                <a:cs typeface="Calibri" pitchFamily="34" charset="0"/>
              </a:rPr>
              <a:t>We </a:t>
            </a:r>
            <a:r>
              <a:rPr lang="en-US" sz="1200" dirty="0">
                <a:solidFill>
                  <a:schemeClr val="bg1"/>
                </a:solidFill>
                <a:cs typeface="Calibri" pitchFamily="34" charset="0"/>
              </a:rPr>
              <a:t>may also need to hang aerial cable on the pole route running past your backyard, and once its up we may need to send in a technician to splice the fibre.</a:t>
            </a:r>
          </a:p>
        </p:txBody>
      </p:sp>
      <p:sp>
        <p:nvSpPr>
          <p:cNvPr id="28" name="Rectangle 8"/>
          <p:cNvSpPr>
            <a:spLocks noChangeArrowheads="1"/>
          </p:cNvSpPr>
          <p:nvPr/>
        </p:nvSpPr>
        <p:spPr bwMode="gray">
          <a:xfrm>
            <a:off x="113396" y="3135079"/>
            <a:ext cx="3956408" cy="1184282"/>
          </a:xfrm>
          <a:prstGeom prst="rect">
            <a:avLst/>
          </a:prstGeom>
          <a:solidFill>
            <a:srgbClr val="EAEAEA"/>
          </a:solidFill>
          <a:ln w="9525">
            <a:solidFill>
              <a:schemeClr val="bg2"/>
            </a:solidFill>
            <a:miter lim="800000"/>
            <a:headEnd/>
            <a:tailEnd/>
          </a:ln>
        </p:spPr>
        <p:txBody>
          <a:bodyPr lIns="498462" tIns="42198" rIns="84397" bIns="42198" anchor="ctr"/>
          <a:lstStyle/>
          <a:p>
            <a:pPr fontAlgn="base">
              <a:spcBef>
                <a:spcPct val="0"/>
              </a:spcBef>
              <a:spcAft>
                <a:spcPct val="0"/>
              </a:spcAft>
            </a:pPr>
            <a:r>
              <a:rPr lang="en-GB" sz="1292" b="1" dirty="0">
                <a:solidFill>
                  <a:prstClr val="black"/>
                </a:solidFill>
                <a:cs typeface="Calibri" pitchFamily="34" charset="0"/>
              </a:rPr>
              <a:t>What impact will the construction have on my area?</a:t>
            </a:r>
          </a:p>
        </p:txBody>
      </p:sp>
      <p:sp>
        <p:nvSpPr>
          <p:cNvPr id="29" name="Rectangle 28"/>
          <p:cNvSpPr/>
          <p:nvPr/>
        </p:nvSpPr>
        <p:spPr bwMode="auto">
          <a:xfrm>
            <a:off x="163792" y="3587203"/>
            <a:ext cx="385437" cy="30786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a:solidFill>
                  <a:prstClr val="white"/>
                </a:solidFill>
              </a:rPr>
              <a:t>3</a:t>
            </a:r>
          </a:p>
        </p:txBody>
      </p:sp>
      <p:sp>
        <p:nvSpPr>
          <p:cNvPr id="39" name="Rectangle 38"/>
          <p:cNvSpPr/>
          <p:nvPr/>
        </p:nvSpPr>
        <p:spPr bwMode="auto">
          <a:xfrm>
            <a:off x="173620" y="1697594"/>
            <a:ext cx="385437" cy="329590"/>
          </a:xfrm>
          <a:prstGeom prst="rect">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30000"/>
              </a:spcBef>
              <a:spcAft>
                <a:spcPct val="0"/>
              </a:spcAft>
              <a:buSzPct val="110000"/>
            </a:pPr>
            <a:r>
              <a:rPr lang="en-GB" sz="1292" b="1" dirty="0" smtClean="0">
                <a:solidFill>
                  <a:prstClr val="white"/>
                </a:solidFill>
              </a:rPr>
              <a:t>1</a:t>
            </a:r>
            <a:endParaRPr lang="en-GB" sz="1292" b="1" dirty="0">
              <a:solidFill>
                <a:prstClr val="white"/>
              </a:solidFill>
            </a:endParaRPr>
          </a:p>
        </p:txBody>
      </p:sp>
    </p:spTree>
    <p:extLst>
      <p:ext uri="{BB962C8B-B14F-4D97-AF65-F5344CB8AC3E}">
        <p14:creationId xmlns:p14="http://schemas.microsoft.com/office/powerpoint/2010/main" val="13169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992" y="590195"/>
            <a:ext cx="10347733" cy="900000"/>
          </a:xfrm>
        </p:spPr>
        <p:txBody>
          <a:bodyPr/>
          <a:lstStyle/>
          <a:p>
            <a:r>
              <a:rPr lang="en-US" sz="3200" dirty="0"/>
              <a:t>Some frequently asked questions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267" y="1773110"/>
            <a:ext cx="5250400" cy="2974731"/>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 Placeholder 5"/>
          <p:cNvSpPr>
            <a:spLocks noGrp="1"/>
          </p:cNvSpPr>
          <p:nvPr>
            <p:ph type="body" sz="quarter" idx="11"/>
          </p:nvPr>
        </p:nvSpPr>
        <p:spPr>
          <a:xfrm rot="21224968">
            <a:off x="5453383" y="2002490"/>
            <a:ext cx="5293417" cy="900000"/>
          </a:xfrm>
        </p:spPr>
        <p:txBody>
          <a:bodyPr/>
          <a:lstStyle/>
          <a:p>
            <a:pPr marL="342900" indent="-342900" fontAlgn="base">
              <a:buFont typeface="+mj-lt"/>
              <a:buAutoNum type="arabicPeriod"/>
            </a:pPr>
            <a:r>
              <a:rPr lang="en-GB" sz="1400" b="1" dirty="0">
                <a:solidFill>
                  <a:srgbClr val="000000"/>
                </a:solidFill>
                <a:cs typeface="Calibri" pitchFamily="34" charset="0"/>
              </a:rPr>
              <a:t>What about CCTV, smart metering etc</a:t>
            </a:r>
            <a:r>
              <a:rPr lang="en-GB" sz="1400" b="1" dirty="0" smtClean="0">
                <a:solidFill>
                  <a:srgbClr val="000000"/>
                </a:solidFill>
                <a:cs typeface="Calibri" pitchFamily="34" charset="0"/>
              </a:rPr>
              <a:t>.</a:t>
            </a: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smtClean="0">
                <a:solidFill>
                  <a:srgbClr val="000000"/>
                </a:solidFill>
                <a:cs typeface="Calibri" pitchFamily="34" charset="0"/>
              </a:rPr>
              <a:t>Another </a:t>
            </a:r>
            <a:r>
              <a:rPr lang="en-GB" sz="1400" b="1" dirty="0">
                <a:solidFill>
                  <a:srgbClr val="000000"/>
                </a:solidFill>
                <a:cs typeface="Calibri" pitchFamily="34" charset="0"/>
              </a:rPr>
              <a:t>Operator has indicated that they will fibre my area?</a:t>
            </a: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a:solidFill>
                  <a:prstClr val="black"/>
                </a:solidFill>
                <a:cs typeface="Calibri" pitchFamily="34" charset="0"/>
              </a:rPr>
              <a:t>I live in the area and don’t want a fibre connection</a:t>
            </a: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r>
              <a:rPr lang="en-GB" sz="1400" b="1" dirty="0">
                <a:solidFill>
                  <a:prstClr val="black"/>
                </a:solidFill>
                <a:cs typeface="Calibri" pitchFamily="34" charset="0"/>
              </a:rPr>
              <a:t>Why can’t you sell me a Telkom service? </a:t>
            </a:r>
            <a:endParaRPr lang="en-GB" sz="1400" b="1" dirty="0" smtClean="0">
              <a:solidFill>
                <a:prstClr val="black"/>
              </a:solidFill>
              <a:cs typeface="Calibri" pitchFamily="34" charset="0"/>
            </a:endParaRPr>
          </a:p>
          <a:p>
            <a:pPr marL="342900" indent="-342900" fontAlgn="base">
              <a:buFont typeface="+mj-lt"/>
              <a:buAutoNum type="arabicPeriod"/>
            </a:pPr>
            <a:endParaRPr lang="en-GB" sz="1400" b="1" dirty="0">
              <a:solidFill>
                <a:prstClr val="black"/>
              </a:solidFill>
              <a:cs typeface="Calibri" pitchFamily="34" charset="0"/>
            </a:endParaRPr>
          </a:p>
          <a:p>
            <a:pPr marL="342900" indent="-342900" fontAlgn="base">
              <a:buFont typeface="+mj-lt"/>
              <a:buAutoNum type="arabicPeriod"/>
            </a:pPr>
            <a:endParaRPr lang="en-GB" sz="1400" b="1" dirty="0">
              <a:solidFill>
                <a:prstClr val="black"/>
              </a:solidFill>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477" y="723898"/>
            <a:ext cx="1840523" cy="6127455"/>
          </a:xfrm>
          <a:prstGeom prst="rect">
            <a:avLst/>
          </a:prstGeom>
        </p:spPr>
      </p:pic>
      <p:pic>
        <p:nvPicPr>
          <p:cNvPr id="12" name="Picture 3" descr="C:\Users\bremnepa\AppData\Local\Microsoft\Windows\Temporary Internet Files\Content.Outlook\M3KKEE0V\Pipe si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17" y="3554129"/>
            <a:ext cx="847461" cy="1506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C:\Users\bremnepa\AppData\Local\Microsoft\Windows\Temporary Internet Files\Content.Outlook\M3KKEE0V\Inside D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86" y="4552129"/>
            <a:ext cx="2678397" cy="1506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786" y="1654715"/>
            <a:ext cx="3401317" cy="191324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7978" y="3260475"/>
            <a:ext cx="3448543" cy="1939806"/>
          </a:xfrm>
          <a:prstGeom prst="rect">
            <a:avLst/>
          </a:prstGeom>
        </p:spPr>
      </p:pic>
      <p:pic>
        <p:nvPicPr>
          <p:cNvPr id="16" name="Picture 103" descr="OLTS-L-small"/>
          <p:cNvPicPr>
            <a:picLocks noChangeAspect="1" noChangeArrowheads="1"/>
          </p:cNvPicPr>
          <p:nvPr/>
        </p:nvPicPr>
        <p:blipFill>
          <a:blip r:embed="rId8" cstate="print"/>
          <a:srcRect/>
          <a:stretch>
            <a:fillRect/>
          </a:stretch>
        </p:blipFill>
        <p:spPr bwMode="auto">
          <a:xfrm>
            <a:off x="18770" y="3567956"/>
            <a:ext cx="1142061" cy="98417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648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dGxGz2iF0q1AyjSD9cY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AOKmEzgFUKYNjcgXMKr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2MWoVRHekKbKLmcgRWl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g9dJSdYHUmD_IGcgOu6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7VQhwD5WkSH6WMdVIyh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_TY0n24fkC3kqJ0C9J4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dGxGz2iF0q1AyjSD9cY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AOKmEzgFUKYNjcgXMKr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_TY0n24fkC3kqJ0C9J4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dGxGz2iF0q1AyjSD9cY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AOKmEzgFUKYNjcgXMKr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_TY0n24fkC3kqJ0C9J4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M0KINHscEqNJXbX0_tK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vjYge.DaUKPH3rzhTbf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uNhlV3B6kuutFgvBRdK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6hPROeQAECR6_4YQBM19w"/>
</p:tagLst>
</file>

<file path=ppt/theme/theme1.xml><?xml version="1.0" encoding="utf-8"?>
<a:theme xmlns:a="http://schemas.openxmlformats.org/drawingml/2006/main" name="7_Generic Template">
  <a:themeElements>
    <a:clrScheme name="Telkom">
      <a:dk1>
        <a:srgbClr val="000000"/>
      </a:dk1>
      <a:lt1>
        <a:srgbClr val="FFFFFF"/>
      </a:lt1>
      <a:dk2>
        <a:srgbClr val="002776"/>
      </a:dk2>
      <a:lt2>
        <a:srgbClr val="FFFFFF"/>
      </a:lt2>
      <a:accent1>
        <a:srgbClr val="008FD3"/>
      </a:accent1>
      <a:accent2>
        <a:srgbClr val="86CEE1"/>
      </a:accent2>
      <a:accent3>
        <a:srgbClr val="009F4D"/>
      </a:accent3>
      <a:accent4>
        <a:srgbClr val="BBBFC3"/>
      </a:accent4>
      <a:accent5>
        <a:srgbClr val="0061A1"/>
      </a:accent5>
      <a:accent6>
        <a:srgbClr val="003E4E"/>
      </a:accent6>
      <a:hlink>
        <a:srgbClr val="00A1DE"/>
      </a:hlink>
      <a:folHlink>
        <a:srgbClr val="72C7E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Generic Template">
  <a:themeElements>
    <a:clrScheme name="Telkom">
      <a:dk1>
        <a:srgbClr val="000000"/>
      </a:dk1>
      <a:lt1>
        <a:srgbClr val="FFFFFF"/>
      </a:lt1>
      <a:dk2>
        <a:srgbClr val="002776"/>
      </a:dk2>
      <a:lt2>
        <a:srgbClr val="FFFFFF"/>
      </a:lt2>
      <a:accent1>
        <a:srgbClr val="008FD3"/>
      </a:accent1>
      <a:accent2>
        <a:srgbClr val="86CEE1"/>
      </a:accent2>
      <a:accent3>
        <a:srgbClr val="009F4D"/>
      </a:accent3>
      <a:accent4>
        <a:srgbClr val="BBBFC3"/>
      </a:accent4>
      <a:accent5>
        <a:srgbClr val="0061A1"/>
      </a:accent5>
      <a:accent6>
        <a:srgbClr val="003E4E"/>
      </a:accent6>
      <a:hlink>
        <a:srgbClr val="00A1DE"/>
      </a:hlink>
      <a:folHlink>
        <a:srgbClr val="72C7E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eric Template">
  <a:themeElements>
    <a:clrScheme name="Telkom">
      <a:dk1>
        <a:srgbClr val="000000"/>
      </a:dk1>
      <a:lt1>
        <a:srgbClr val="FFFFFF"/>
      </a:lt1>
      <a:dk2>
        <a:srgbClr val="002776"/>
      </a:dk2>
      <a:lt2>
        <a:srgbClr val="FFFFFF"/>
      </a:lt2>
      <a:accent1>
        <a:srgbClr val="008FD3"/>
      </a:accent1>
      <a:accent2>
        <a:srgbClr val="86CEE1"/>
      </a:accent2>
      <a:accent3>
        <a:srgbClr val="009F4D"/>
      </a:accent3>
      <a:accent4>
        <a:srgbClr val="BBBFC3"/>
      </a:accent4>
      <a:accent5>
        <a:srgbClr val="0061A1"/>
      </a:accent5>
      <a:accent6>
        <a:srgbClr val="003E4E"/>
      </a:accent6>
      <a:hlink>
        <a:srgbClr val="00A1DE"/>
      </a:hlink>
      <a:folHlink>
        <a:srgbClr val="72C7E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lkom_Template_new">
  <a:themeElements>
    <a:clrScheme name="Custom 62">
      <a:dk1>
        <a:sysClr val="windowText" lastClr="000000"/>
      </a:dk1>
      <a:lt1>
        <a:sysClr val="window" lastClr="FFFFFF"/>
      </a:lt1>
      <a:dk2>
        <a:srgbClr val="00A3D7"/>
      </a:dk2>
      <a:lt2>
        <a:srgbClr val="C0C0C0"/>
      </a:lt2>
      <a:accent1>
        <a:srgbClr val="9ADBE5"/>
      </a:accent1>
      <a:accent2>
        <a:srgbClr val="5EBEE4"/>
      </a:accent2>
      <a:accent3>
        <a:srgbClr val="CBDB3A"/>
      </a:accent3>
      <a:accent4>
        <a:srgbClr val="EFEA31"/>
      </a:accent4>
      <a:accent5>
        <a:srgbClr val="ED2C8B"/>
      </a:accent5>
      <a:accent6>
        <a:srgbClr val="E82443"/>
      </a:accent6>
      <a:hlink>
        <a:srgbClr val="00AE6C"/>
      </a:hlink>
      <a:folHlink>
        <a:srgbClr val="83AED1"/>
      </a:folHlink>
    </a:clrScheme>
    <a:fontScheme name="Telko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30000"/>
          </a:spcBef>
          <a:spcAft>
            <a:spcPct val="0"/>
          </a:spcAft>
          <a:buClrTx/>
          <a:buSzPct val="110000"/>
          <a:buFontTx/>
          <a:buNone/>
          <a:tabLst/>
          <a:defRPr kumimoji="0" lang="en-GB" sz="1200" b="0"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solidFill>
          <a:schemeClr val="tx2"/>
        </a:solidFill>
        <a:ln w="12700" cap="flat" cmpd="sng" algn="ctr">
          <a:solidFill>
            <a:schemeClr val="bg2"/>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30000"/>
          </a:spcBef>
          <a:spcAft>
            <a:spcPct val="0"/>
          </a:spcAft>
          <a:buClrTx/>
          <a:buSzPct val="110000"/>
          <a:buFontTx/>
          <a:buNone/>
          <a:tabLst/>
          <a:defRPr kumimoji="0" lang="en-GB" sz="1200" b="0"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Delta Partners Template 1">
        <a:dk1>
          <a:srgbClr val="000000"/>
        </a:dk1>
        <a:lt1>
          <a:srgbClr val="FFFFFF"/>
        </a:lt1>
        <a:dk2>
          <a:srgbClr val="004B7D"/>
        </a:dk2>
        <a:lt2>
          <a:srgbClr val="919191"/>
        </a:lt2>
        <a:accent1>
          <a:srgbClr val="CCDAE5"/>
        </a:accent1>
        <a:accent2>
          <a:srgbClr val="99B7CB"/>
        </a:accent2>
        <a:accent3>
          <a:srgbClr val="FFFFFF"/>
        </a:accent3>
        <a:accent4>
          <a:srgbClr val="000000"/>
        </a:accent4>
        <a:accent5>
          <a:srgbClr val="E2EAF0"/>
        </a:accent5>
        <a:accent6>
          <a:srgbClr val="8AA6B8"/>
        </a:accent6>
        <a:hlink>
          <a:srgbClr val="6693B1"/>
        </a:hlink>
        <a:folHlink>
          <a:srgbClr val="A5D5D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16016</TotalTime>
  <Words>2161</Words>
  <Application>Microsoft Office PowerPoint</Application>
  <PresentationFormat>Widescreen</PresentationFormat>
  <Paragraphs>181</Paragraphs>
  <Slides>13</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3" baseType="lpstr">
      <vt:lpstr>Arial</vt:lpstr>
      <vt:lpstr>Arial Rounded MT Bold</vt:lpstr>
      <vt:lpstr>Calibri</vt:lpstr>
      <vt:lpstr>Times New Roman</vt:lpstr>
      <vt:lpstr>Trebuchet MS</vt:lpstr>
      <vt:lpstr>7_Generic Template</vt:lpstr>
      <vt:lpstr>4_Generic Template</vt:lpstr>
      <vt:lpstr>Generic Template</vt:lpstr>
      <vt:lpstr>3_Telkom_Template_new</vt:lpstr>
      <vt:lpstr>think-cell Slide</vt:lpstr>
      <vt:lpstr>Telkom’s “Open Access”  Fibre to the Home Network (FTTH)</vt:lpstr>
      <vt:lpstr>PowerPoint Presentation</vt:lpstr>
      <vt:lpstr>What is . . . </vt:lpstr>
      <vt:lpstr>What is . . . </vt:lpstr>
      <vt:lpstr>Understanding the Technical Terms </vt:lpstr>
      <vt:lpstr>Understanding the Technical Terms </vt:lpstr>
      <vt:lpstr>Some practical matters</vt:lpstr>
      <vt:lpstr>Some practical matters</vt:lpstr>
      <vt:lpstr>Some frequently asked questions</vt:lpstr>
      <vt:lpstr>Some frequently asked questions</vt:lpstr>
      <vt:lpstr>Why Telkom ?</vt:lpstr>
      <vt:lpstr>Why Telkom ?</vt:lpstr>
      <vt:lpstr>Get in touch with Telkom SA</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Telkom’s approach to engage with government on broadband opportunities follows a multi-pronged approach which provides multiple avenues for value creation to Telkom</dc:title>
  <dc:creator>Abraham, Arun (ZA - Johannesburg)</dc:creator>
  <cp:lastModifiedBy>Philip</cp:lastModifiedBy>
  <cp:revision>111</cp:revision>
  <cp:lastPrinted>2015-05-25T14:22:15Z</cp:lastPrinted>
  <dcterms:created xsi:type="dcterms:W3CDTF">2015-05-06T08:33:41Z</dcterms:created>
  <dcterms:modified xsi:type="dcterms:W3CDTF">2015-10-20T21:13:07Z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8dbac32b-ecb0-4e68-b712-263aedd76288</vt:lpwstr>
  </property>
  <property fmtid="{D5CDD505-2E9C-101B-9397-08002B2CF9AE}" pid="3" name="DeloitteSecurityClassification">
    <vt:lpwstr>Internal</vt:lpwstr>
  </property>
  <property fmtid="{D5CDD505-2E9C-101B-9397-08002B2CF9AE}" pid="4" name="DeloitteSensitivity">
    <vt:lpwstr>Client Personal and Confidential</vt:lpwstr>
  </property>
  <property fmtid="{D5CDD505-2E9C-101B-9397-08002B2CF9AE}" pid="5" name="DeloitteDivision">
    <vt:lpwstr>None</vt:lpwstr>
  </property>
  <property fmtid="{D5CDD505-2E9C-101B-9397-08002B2CF9AE}" pid="6" name="DeloitteBusinessUnit">
    <vt:lpwstr>Consulting</vt:lpwstr>
  </property>
  <property fmtid="{D5CDD505-2E9C-101B-9397-08002B2CF9AE}" pid="7" name="DeloitteCompany">
    <vt:lpwstr>Deloitte ZA</vt:lpwstr>
  </property>
  <property fmtid="{D5CDD505-2E9C-101B-9397-08002B2CF9AE}" pid="8" name="DeloitteCountry">
    <vt:lpwstr>South Africa</vt:lpwstr>
  </property>
</Properties>
</file>